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7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x="18288000" cy="10287000"/>
  <p:notesSz cx="6858000" cy="9144000"/>
  <p:embeddedFontLst>
    <p:embeddedFont>
      <p:font typeface="DM Sans Bold" charset="1" panose="00000000000000000000"/>
      <p:regular r:id="rId77"/>
    </p:embeddedFont>
    <p:embeddedFont>
      <p:font typeface="DM Sans" charset="1" panose="00000000000000000000"/>
      <p:regular r:id="rId81"/>
    </p:embeddedFont>
    <p:embeddedFont>
      <p:font typeface="DM Sans Italics" charset="1" panose="00000000000000000000"/>
      <p:regular r:id="rId82"/>
    </p:embeddedFont>
    <p:embeddedFont>
      <p:font typeface="DM Sans Bold Italics" charset="1" panose="00000000000000000000"/>
      <p:regular r:id="rId9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fonts/font77.fntdata" Type="http://schemas.openxmlformats.org/officeDocument/2006/relationships/font"/><Relationship Id="rId78" Target="notesMasters/notesMaster1.xml" Type="http://schemas.openxmlformats.org/officeDocument/2006/relationships/notesMaster"/><Relationship Id="rId79" Target="theme/theme2.xml" Type="http://schemas.openxmlformats.org/officeDocument/2006/relationships/theme"/><Relationship Id="rId8" Target="slides/slide3.xml" Type="http://schemas.openxmlformats.org/officeDocument/2006/relationships/slide"/><Relationship Id="rId80" Target="notesSlides/notesSlide1.xml" Type="http://schemas.openxmlformats.org/officeDocument/2006/relationships/notesSlide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notesSlides/notesSlide2.xml" Type="http://schemas.openxmlformats.org/officeDocument/2006/relationships/notesSlide"/><Relationship Id="rId84" Target="notesSlides/notesSlide3.xml" Type="http://schemas.openxmlformats.org/officeDocument/2006/relationships/notesSlide"/><Relationship Id="rId85" Target="notesSlides/notesSlide4.xml" Type="http://schemas.openxmlformats.org/officeDocument/2006/relationships/notesSlide"/><Relationship Id="rId86" Target="notesSlides/notesSlide5.xml" Type="http://schemas.openxmlformats.org/officeDocument/2006/relationships/notesSlide"/><Relationship Id="rId87" Target="notesSlides/notesSlide6.xml" Type="http://schemas.openxmlformats.org/officeDocument/2006/relationships/notesSlide"/><Relationship Id="rId88" Target="notesSlides/notesSlide7.xml" Type="http://schemas.openxmlformats.org/officeDocument/2006/relationships/notesSlide"/><Relationship Id="rId89" Target="notesSlides/notesSlide8.xml" Type="http://schemas.openxmlformats.org/officeDocument/2006/relationships/notesSlide"/><Relationship Id="rId9" Target="slides/slide4.xml" Type="http://schemas.openxmlformats.org/officeDocument/2006/relationships/slide"/><Relationship Id="rId90" Target="notesSlides/notesSlide9.xml" Type="http://schemas.openxmlformats.org/officeDocument/2006/relationships/notesSlide"/><Relationship Id="rId91" Target="fonts/font91.fntdata" Type="http://schemas.openxmlformats.org/officeDocument/2006/relationships/font"/><Relationship Id="rId92" Target="notesSlides/notesSlide10.xml" Type="http://schemas.openxmlformats.org/officeDocument/2006/relationships/notes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Theo bạn đồ thị là gì?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Bạn nghĩ cách đơn giản nhất để giải bài này là gì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Câu hỏi: Bạn có thể kể một số dạng đồ thị đã học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Bạn nghĩ dạng vấn đề nào trong cuộc sống có thể được trừu tượng hóa thành dạng đồ thị?</a:t>
            </a:r>
          </a:p>
          <a:p>
            <a:r>
              <a:rPr lang="en-US"/>
              <a:t/>
            </a:r>
          </a:p>
          <a:p>
            <a:r>
              <a:rPr lang="en-US"/>
              <a:t>Đồ thị trong networking (xây dựng mạng lưới quan hệ)?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Khi bạn tới 1 nơi xa lạ bạn không rành đường, bạn sẽ làm gì:</a:t>
            </a:r>
          </a:p>
          <a:p>
            <a:r>
              <a:rPr lang="en-US"/>
              <a:t>- Dùng google map: đã ứng dụng graph algorithms</a:t>
            </a:r>
          </a:p>
          <a:p>
            <a:r>
              <a:rPr lang="en-US"/>
              <a:t>- Hỏi dân địa phương: abstract bài toán (node thứ nhất là bạn, node thứ 2 là người dân, node thứ 3 là thông tin, node đích là điểm đến cần tìm)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bạn có thể abstract chuỗi cung ứng như thế nào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Yêu cầu 1 bạn nhắc lại thuật toán DFS</a:t>
            </a:r>
          </a:p>
          <a:p>
            <a:r>
              <a:rPr lang="en-US"/>
              <a:t>Yêu cầu 1 bạn nhắc lại thuật toán BFS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Kể tên vài độ đo phổ biến mà bạn biết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bạn nghĩ greedy có tối ưu không</a:t>
            </a:r>
          </a:p>
          <a:p>
            <a:r>
              <a:rPr lang="en-US"/>
              <a:t/>
            </a:r>
          </a:p>
          <a:p>
            <a:r>
              <a:rPr lang="en-US"/>
              <a:t>sao kết quả trên slide nó tối ưu mà</a:t>
            </a:r>
          </a:p>
          <a:p>
            <a:r>
              <a:rPr lang="en-US"/>
              <a:t/>
            </a:r>
          </a:p>
          <a:p>
            <a:r>
              <a:rPr lang="en-US"/>
              <a:t>nếu xài hàm heuristics khác thì có đảm bảo tối ưu không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bạn thấy đường nào ngắn hơn</a:t>
            </a:r>
          </a:p>
          <a:p>
            <a:r>
              <a:rPr lang="en-US"/>
              <a:t/>
            </a:r>
          </a:p>
          <a:p>
            <a:r>
              <a:rPr lang="en-US"/>
              <a:t>bạn nghĩ thuật toán A* sẽ đi đường nào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39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14" Target="../media/image48.png" Type="http://schemas.openxmlformats.org/officeDocument/2006/relationships/image"/><Relationship Id="rId15" Target="../media/image49.png" Type="http://schemas.openxmlformats.org/officeDocument/2006/relationships/image"/><Relationship Id="rId16" Target="../media/image50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12" Target="../media/image56.png" Type="http://schemas.openxmlformats.org/officeDocument/2006/relationships/image"/><Relationship Id="rId13" Target="../media/image57.png" Type="http://schemas.openxmlformats.org/officeDocument/2006/relationships/image"/><Relationship Id="rId14" Target="../media/image58.png" Type="http://schemas.openxmlformats.org/officeDocument/2006/relationships/image"/><Relationship Id="rId15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5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12" Target="../media/image64.png" Type="http://schemas.openxmlformats.org/officeDocument/2006/relationships/image"/><Relationship Id="rId13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66.png" Type="http://schemas.openxmlformats.org/officeDocument/2006/relationships/image"/><Relationship Id="rId12" Target="../media/image67.png" Type="http://schemas.openxmlformats.org/officeDocument/2006/relationships/image"/><Relationship Id="rId13" Target="../media/image68.png" Type="http://schemas.openxmlformats.org/officeDocument/2006/relationships/image"/><Relationship Id="rId14" Target="../media/image69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30.png" Type="http://schemas.openxmlformats.org/officeDocument/2006/relationships/image"/><Relationship Id="rId14" Target="../media/image31.png" Type="http://schemas.openxmlformats.org/officeDocument/2006/relationships/image"/><Relationship Id="rId15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70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71.png" Type="http://schemas.openxmlformats.org/officeDocument/2006/relationships/image"/><Relationship Id="rId12" Target="../media/image72.png" Type="http://schemas.openxmlformats.org/officeDocument/2006/relationships/image"/><Relationship Id="rId13" Target="../media/image73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74.png" Type="http://schemas.openxmlformats.org/officeDocument/2006/relationships/image"/><Relationship Id="rId12" Target="../media/image75.png" Type="http://schemas.openxmlformats.org/officeDocument/2006/relationships/image"/><Relationship Id="rId13" Target="../media/image76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39.png" Type="http://schemas.openxmlformats.org/officeDocument/2006/relationships/image"/><Relationship Id="rId8" Target="../media/image79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8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80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81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80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80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83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4.png" Type="http://schemas.openxmlformats.org/officeDocument/2006/relationships/image"/><Relationship Id="rId4" Target="../media/image8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6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87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88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37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5837883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3688802" y="2576667"/>
            <a:ext cx="10910396" cy="320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b="true" sz="1299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Graph algorithms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14102" y="6049136"/>
            <a:ext cx="8459795" cy="57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b="true" sz="438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Presented by Group 15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138935" y="7068984"/>
            <a:ext cx="7707571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999" spc="17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Nguyễn Nguyên Khang - 22520623</a:t>
            </a:r>
          </a:p>
          <a:p>
            <a:pPr algn="l" marL="0" indent="0" lvl="0">
              <a:lnSpc>
                <a:spcPts val="4049"/>
              </a:lnSpc>
              <a:spcBef>
                <a:spcPct val="0"/>
              </a:spcBef>
            </a:pPr>
            <a:r>
              <a:rPr lang="en-US" b="true" sz="2999" spc="17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Đỗ Phương Duy - 23520362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78160" y="-1367905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296400" y="94107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282649">
            <a:off x="16156685" y="4177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448800" y="95631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278346" y="-223486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5282649">
            <a:off x="16309085" y="5701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171107" y="2623400"/>
            <a:ext cx="10111433" cy="6787300"/>
          </a:xfrm>
          <a:custGeom>
            <a:avLst/>
            <a:gdLst/>
            <a:ahLst/>
            <a:cxnLst/>
            <a:rect r="r" b="b" t="t" l="l"/>
            <a:pathLst>
              <a:path h="6787300" w="10111433">
                <a:moveTo>
                  <a:pt x="0" y="0"/>
                </a:moveTo>
                <a:lnTo>
                  <a:pt x="10111434" y="0"/>
                </a:lnTo>
                <a:lnTo>
                  <a:pt x="10111434" y="6787300"/>
                </a:lnTo>
                <a:lnTo>
                  <a:pt x="0" y="6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94863" y="1219200"/>
            <a:ext cx="1013475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Graph in real life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1518" y="4006322"/>
            <a:ext cx="6200722" cy="397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64"/>
              </a:lnSpc>
              <a:spcBef>
                <a:spcPct val="0"/>
              </a:spcBef>
            </a:pPr>
            <a:r>
              <a:rPr lang="en-US" b="true" sz="3899" spc="23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Supply Chain and Logistic Networks:</a:t>
            </a:r>
            <a:r>
              <a:rPr lang="en-US" sz="3899" spc="23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Optimizing routes, minimizing costs, and ensuring timely deliveries in a network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1886571"/>
            <a:ext cx="15053117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Graph algorithms design step by step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5614" y="4778982"/>
            <a:ext cx="17377275" cy="200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88" indent="-431794" lvl="1">
              <a:lnSpc>
                <a:spcPts val="53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 spc="23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Step 1:</a:t>
            </a:r>
            <a:r>
              <a:rPr lang="en-US" sz="3999" spc="2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b="true" sz="3999" spc="23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 definition:</a:t>
            </a:r>
            <a:r>
              <a:rPr lang="en-US" sz="3999" spc="2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Identify the goal. Abstract the problem. Determine the relevant entities and their relationships.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635614" y="6731608"/>
            <a:ext cx="17377275" cy="65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88" indent="-431794" lvl="1">
              <a:lnSpc>
                <a:spcPts val="53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 spc="23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Step 2:</a:t>
            </a:r>
            <a:r>
              <a:rPr lang="en-US" sz="3999" spc="2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b="true" sz="3999" spc="23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Graph representation:</a:t>
            </a:r>
            <a:r>
              <a:rPr lang="en-US" sz="3999" spc="2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Choose the right format.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5614" y="7506673"/>
            <a:ext cx="17377275" cy="65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88" indent="-431794" lvl="1">
              <a:lnSpc>
                <a:spcPts val="53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 spc="23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Step 3:</a:t>
            </a:r>
            <a:r>
              <a:rPr lang="en-US" sz="3999" spc="2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Select and </a:t>
            </a:r>
            <a:r>
              <a:rPr lang="en-US" b="true" sz="3999" spc="23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implement</a:t>
            </a:r>
            <a:r>
              <a:rPr lang="en-US" sz="3999" spc="2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 appropriate Algorithm.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5614" y="8278199"/>
            <a:ext cx="17377275" cy="65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88" indent="-431794" lvl="1">
              <a:lnSpc>
                <a:spcPts val="53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 spc="23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Step 4:</a:t>
            </a:r>
            <a:r>
              <a:rPr lang="en-US" sz="3999" spc="2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b="true" sz="3999" spc="23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Testing, </a:t>
            </a:r>
            <a:r>
              <a:rPr lang="en-US" sz="3999" spc="2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Validating and Complexity Analysis.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8644" y="2465578"/>
            <a:ext cx="15620656" cy="554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3"/>
              </a:lnSpc>
            </a:pPr>
            <a:r>
              <a:rPr lang="en-US" sz="89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If you had to name only one algorithm, which would you consider the most common for finding the shortest path???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8644" y="3397722"/>
            <a:ext cx="15620656" cy="335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3"/>
              </a:lnSpc>
            </a:pPr>
            <a:r>
              <a:rPr lang="en-US" sz="89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Are there cases where Dijkstra's algorithm is not a good idea??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1886571"/>
            <a:ext cx="15053117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Scenarios where Dijkstra is not suitable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748368"/>
            <a:ext cx="17377275" cy="268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88" indent="-431794" lvl="1">
              <a:lnSpc>
                <a:spcPts val="5399"/>
              </a:lnSpc>
              <a:buFont typeface="Arial"/>
              <a:buChar char="•"/>
            </a:pPr>
            <a:r>
              <a:rPr lang="en-US" b="true" sz="3999" spc="23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When the Goal is Unclear or Search Space is too Large</a:t>
            </a:r>
          </a:p>
          <a:p>
            <a:pPr algn="l" marL="863588" indent="-431794" lvl="1">
              <a:lnSpc>
                <a:spcPts val="5399"/>
              </a:lnSpc>
              <a:buFont typeface="Arial"/>
              <a:buChar char="•"/>
            </a:pPr>
            <a:r>
              <a:rPr lang="en-US" b="true" sz="3999" spc="23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Limited Memory or Computational Resources</a:t>
            </a:r>
          </a:p>
          <a:p>
            <a:pPr algn="l" marL="863588" indent="-431794" lvl="1">
              <a:lnSpc>
                <a:spcPts val="5399"/>
              </a:lnSpc>
              <a:buFont typeface="Arial"/>
              <a:buChar char="•"/>
            </a:pPr>
            <a:r>
              <a:rPr lang="en-US" b="true" sz="3999" spc="23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When Optimality is Not Required</a:t>
            </a:r>
          </a:p>
          <a:p>
            <a:pPr algn="l" marL="863588" indent="-431794" lvl="1">
              <a:lnSpc>
                <a:spcPts val="53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 spc="23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Uninformed Search Requirements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1352" y="4650105"/>
            <a:ext cx="16547948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 1: Uninformed search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097827"/>
            <a:ext cx="11416280" cy="7715241"/>
          </a:xfrm>
          <a:custGeom>
            <a:avLst/>
            <a:gdLst/>
            <a:ahLst/>
            <a:cxnLst/>
            <a:rect r="r" b="b" t="t" l="l"/>
            <a:pathLst>
              <a:path h="7715241" w="11416280">
                <a:moveTo>
                  <a:pt x="0" y="0"/>
                </a:moveTo>
                <a:lnTo>
                  <a:pt x="11416280" y="0"/>
                </a:lnTo>
                <a:lnTo>
                  <a:pt x="11416280" y="7715241"/>
                </a:lnTo>
                <a:lnTo>
                  <a:pt x="0" y="77152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13674" y="1594067"/>
            <a:ext cx="6374326" cy="6219901"/>
          </a:xfrm>
          <a:custGeom>
            <a:avLst/>
            <a:gdLst/>
            <a:ahLst/>
            <a:cxnLst/>
            <a:rect r="r" b="b" t="t" l="l"/>
            <a:pathLst>
              <a:path h="6219901" w="6374326">
                <a:moveTo>
                  <a:pt x="0" y="0"/>
                </a:moveTo>
                <a:lnTo>
                  <a:pt x="6374326" y="0"/>
                </a:lnTo>
                <a:lnTo>
                  <a:pt x="6374326" y="6219901"/>
                </a:lnTo>
                <a:lnTo>
                  <a:pt x="0" y="62199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809" y="498054"/>
            <a:ext cx="16793491" cy="1096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45"/>
              </a:lnSpc>
            </a:pPr>
            <a:r>
              <a:rPr lang="en-US" sz="85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Traveling in Mekong River delta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07812" y="8939212"/>
            <a:ext cx="10112735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4"/>
              </a:lnSpc>
              <a:spcBef>
                <a:spcPct val="0"/>
              </a:spcBef>
            </a:pPr>
            <a:r>
              <a:rPr lang="en-US" b="true" sz="3499" spc="20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Lets find a way from Cần Thơ to Sài Gòn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748472" y="2312177"/>
            <a:ext cx="5650629" cy="2938327"/>
          </a:xfrm>
          <a:custGeom>
            <a:avLst/>
            <a:gdLst/>
            <a:ahLst/>
            <a:cxnLst/>
            <a:rect r="r" b="b" t="t" l="l"/>
            <a:pathLst>
              <a:path h="2938327" w="5650629">
                <a:moveTo>
                  <a:pt x="0" y="0"/>
                </a:moveTo>
                <a:lnTo>
                  <a:pt x="5650629" y="0"/>
                </a:lnTo>
                <a:lnTo>
                  <a:pt x="5650629" y="2938327"/>
                </a:lnTo>
                <a:lnTo>
                  <a:pt x="0" y="29383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4295" y="4628469"/>
            <a:ext cx="5891554" cy="3998892"/>
          </a:xfrm>
          <a:custGeom>
            <a:avLst/>
            <a:gdLst/>
            <a:ahLst/>
            <a:cxnLst/>
            <a:rect r="r" b="b" t="t" l="l"/>
            <a:pathLst>
              <a:path h="3998892" w="5891554">
                <a:moveTo>
                  <a:pt x="0" y="0"/>
                </a:moveTo>
                <a:lnTo>
                  <a:pt x="5891554" y="0"/>
                </a:lnTo>
                <a:lnTo>
                  <a:pt x="5891554" y="3998893"/>
                </a:lnTo>
                <a:lnTo>
                  <a:pt x="0" y="39988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4770" y="8169144"/>
            <a:ext cx="1683200" cy="2098806"/>
          </a:xfrm>
          <a:custGeom>
            <a:avLst/>
            <a:gdLst/>
            <a:ahLst/>
            <a:cxnLst/>
            <a:rect r="r" b="b" t="t" l="l"/>
            <a:pathLst>
              <a:path h="2098806" w="1683200">
                <a:moveTo>
                  <a:pt x="0" y="0"/>
                </a:moveTo>
                <a:lnTo>
                  <a:pt x="1683201" y="0"/>
                </a:lnTo>
                <a:lnTo>
                  <a:pt x="1683201" y="2098806"/>
                </a:lnTo>
                <a:lnTo>
                  <a:pt x="0" y="20988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51461" y="8347601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0" y="0"/>
                </a:lnTo>
                <a:lnTo>
                  <a:pt x="394060" y="394061"/>
                </a:lnTo>
                <a:lnTo>
                  <a:pt x="0" y="3940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9235" y="535305"/>
            <a:ext cx="14684255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Uninformed Search - DFS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51461" y="1894982"/>
            <a:ext cx="15003185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4"/>
              </a:lnSpc>
              <a:spcBef>
                <a:spcPct val="0"/>
              </a:spcBef>
            </a:pPr>
            <a:r>
              <a:rPr lang="en-US" b="true" sz="3099" spc="18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Explores as deep as possible down each branch before backtracking.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36665" y="5761775"/>
            <a:ext cx="10765186" cy="123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4"/>
              </a:lnSpc>
            </a:pPr>
            <a:r>
              <a:rPr lang="en-US" sz="3699" spc="221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Total distance: </a:t>
            </a:r>
          </a:p>
          <a:p>
            <a:pPr algn="l">
              <a:lnSpc>
                <a:spcPts val="4994"/>
              </a:lnSpc>
              <a:spcBef>
                <a:spcPct val="0"/>
              </a:spcBef>
            </a:pPr>
            <a:r>
              <a:rPr lang="en-US" b="true" sz="3699" spc="22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61 + 48 + 100 + 47 = 256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895157" y="6545185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0" y="0"/>
                </a:lnTo>
                <a:lnTo>
                  <a:pt x="394060" y="394061"/>
                </a:lnTo>
                <a:lnTo>
                  <a:pt x="0" y="3940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788122" y="3193882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1" y="0"/>
                </a:lnTo>
                <a:lnTo>
                  <a:pt x="394061" y="394061"/>
                </a:lnTo>
                <a:lnTo>
                  <a:pt x="0" y="3940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895157" y="4951694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0" y="0"/>
                </a:lnTo>
                <a:lnTo>
                  <a:pt x="394060" y="394060"/>
                </a:lnTo>
                <a:lnTo>
                  <a:pt x="0" y="3940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969321" y="9633488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1" y="0"/>
                </a:lnTo>
                <a:lnTo>
                  <a:pt x="394061" y="394060"/>
                </a:lnTo>
                <a:lnTo>
                  <a:pt x="0" y="3940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9403304" y="1867815"/>
            <a:ext cx="14607839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4"/>
              </a:lnSpc>
              <a:spcBef>
                <a:spcPct val="0"/>
              </a:spcBef>
            </a:pPr>
            <a:r>
              <a:rPr lang="en-US" b="true" sz="3099" spc="18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Explores level by level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186047" y="1712595"/>
            <a:ext cx="5650629" cy="2938327"/>
          </a:xfrm>
          <a:custGeom>
            <a:avLst/>
            <a:gdLst/>
            <a:ahLst/>
            <a:cxnLst/>
            <a:rect r="r" b="b" t="t" l="l"/>
            <a:pathLst>
              <a:path h="2938327" w="5650629">
                <a:moveTo>
                  <a:pt x="0" y="0"/>
                </a:moveTo>
                <a:lnTo>
                  <a:pt x="5650630" y="0"/>
                </a:lnTo>
                <a:lnTo>
                  <a:pt x="5650630" y="2938327"/>
                </a:lnTo>
                <a:lnTo>
                  <a:pt x="0" y="29383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53471" y="3764853"/>
            <a:ext cx="2553577" cy="2317532"/>
          </a:xfrm>
          <a:custGeom>
            <a:avLst/>
            <a:gdLst/>
            <a:ahLst/>
            <a:cxnLst/>
            <a:rect r="r" b="b" t="t" l="l"/>
            <a:pathLst>
              <a:path h="2317532" w="2553577">
                <a:moveTo>
                  <a:pt x="0" y="0"/>
                </a:moveTo>
                <a:lnTo>
                  <a:pt x="2553576" y="0"/>
                </a:lnTo>
                <a:lnTo>
                  <a:pt x="2553576" y="2317532"/>
                </a:lnTo>
                <a:lnTo>
                  <a:pt x="0" y="23175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347972" y="4016018"/>
            <a:ext cx="10447791" cy="2964561"/>
          </a:xfrm>
          <a:custGeom>
            <a:avLst/>
            <a:gdLst/>
            <a:ahLst/>
            <a:cxnLst/>
            <a:rect r="r" b="b" t="t" l="l"/>
            <a:pathLst>
              <a:path h="2964561" w="10447791">
                <a:moveTo>
                  <a:pt x="0" y="0"/>
                </a:moveTo>
                <a:lnTo>
                  <a:pt x="10447791" y="0"/>
                </a:lnTo>
                <a:lnTo>
                  <a:pt x="10447791" y="2964561"/>
                </a:lnTo>
                <a:lnTo>
                  <a:pt x="0" y="29645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43222" y="6508006"/>
            <a:ext cx="1683200" cy="2098806"/>
          </a:xfrm>
          <a:custGeom>
            <a:avLst/>
            <a:gdLst/>
            <a:ahLst/>
            <a:cxnLst/>
            <a:rect r="r" b="b" t="t" l="l"/>
            <a:pathLst>
              <a:path h="2098806" w="1683200">
                <a:moveTo>
                  <a:pt x="0" y="0"/>
                </a:moveTo>
                <a:lnTo>
                  <a:pt x="1683201" y="0"/>
                </a:lnTo>
                <a:lnTo>
                  <a:pt x="1683201" y="2098805"/>
                </a:lnTo>
                <a:lnTo>
                  <a:pt x="0" y="20988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97058" y="2380261"/>
            <a:ext cx="366855" cy="366855"/>
          </a:xfrm>
          <a:custGeom>
            <a:avLst/>
            <a:gdLst/>
            <a:ahLst/>
            <a:cxnLst/>
            <a:rect r="r" b="b" t="t" l="l"/>
            <a:pathLst>
              <a:path h="366855" w="366855">
                <a:moveTo>
                  <a:pt x="0" y="0"/>
                </a:moveTo>
                <a:lnTo>
                  <a:pt x="366856" y="0"/>
                </a:lnTo>
                <a:lnTo>
                  <a:pt x="366856" y="366855"/>
                </a:lnTo>
                <a:lnTo>
                  <a:pt x="0" y="36685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84822" y="4256862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1" y="0"/>
                </a:lnTo>
                <a:lnTo>
                  <a:pt x="394061" y="394060"/>
                </a:lnTo>
                <a:lnTo>
                  <a:pt x="0" y="3940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02998" y="4256862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0" y="0"/>
                </a:lnTo>
                <a:lnTo>
                  <a:pt x="394060" y="394060"/>
                </a:lnTo>
                <a:lnTo>
                  <a:pt x="0" y="3940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374837" y="4059832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1" y="0"/>
                </a:lnTo>
                <a:lnTo>
                  <a:pt x="394061" y="394060"/>
                </a:lnTo>
                <a:lnTo>
                  <a:pt x="0" y="3940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81853" y="6586518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0" y="0"/>
                </a:lnTo>
                <a:lnTo>
                  <a:pt x="394060" y="394061"/>
                </a:lnTo>
                <a:lnTo>
                  <a:pt x="0" y="3940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44385" y="6384472"/>
            <a:ext cx="4223031" cy="2122073"/>
          </a:xfrm>
          <a:custGeom>
            <a:avLst/>
            <a:gdLst/>
            <a:ahLst/>
            <a:cxnLst/>
            <a:rect r="r" b="b" t="t" l="l"/>
            <a:pathLst>
              <a:path h="2122073" w="4223031">
                <a:moveTo>
                  <a:pt x="0" y="0"/>
                </a:moveTo>
                <a:lnTo>
                  <a:pt x="4223031" y="0"/>
                </a:lnTo>
                <a:lnTo>
                  <a:pt x="4223031" y="2122073"/>
                </a:lnTo>
                <a:lnTo>
                  <a:pt x="0" y="212207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527910" y="6384472"/>
            <a:ext cx="2179314" cy="1844035"/>
          </a:xfrm>
          <a:custGeom>
            <a:avLst/>
            <a:gdLst/>
            <a:ahLst/>
            <a:cxnLst/>
            <a:rect r="r" b="b" t="t" l="l"/>
            <a:pathLst>
              <a:path h="1844035" w="2179314">
                <a:moveTo>
                  <a:pt x="0" y="0"/>
                </a:moveTo>
                <a:lnTo>
                  <a:pt x="2179314" y="0"/>
                </a:lnTo>
                <a:lnTo>
                  <a:pt x="2179314" y="1844035"/>
                </a:lnTo>
                <a:lnTo>
                  <a:pt x="0" y="18440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238916" y="6384472"/>
            <a:ext cx="2998465" cy="1946024"/>
          </a:xfrm>
          <a:custGeom>
            <a:avLst/>
            <a:gdLst/>
            <a:ahLst/>
            <a:cxnLst/>
            <a:rect r="r" b="b" t="t" l="l"/>
            <a:pathLst>
              <a:path h="1946024" w="2998465">
                <a:moveTo>
                  <a:pt x="0" y="0"/>
                </a:moveTo>
                <a:lnTo>
                  <a:pt x="2998465" y="0"/>
                </a:lnTo>
                <a:lnTo>
                  <a:pt x="2998465" y="1946024"/>
                </a:lnTo>
                <a:lnTo>
                  <a:pt x="0" y="194602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69235" y="535305"/>
            <a:ext cx="14684255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Uninformed Search - BFS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2229" y="8492511"/>
            <a:ext cx="10765186" cy="123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4"/>
              </a:lnSpc>
            </a:pPr>
            <a:r>
              <a:rPr lang="en-US" sz="3699" spc="221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Total distance: </a:t>
            </a:r>
          </a:p>
          <a:p>
            <a:pPr algn="l">
              <a:lnSpc>
                <a:spcPts val="4994"/>
              </a:lnSpc>
              <a:spcBef>
                <a:spcPct val="0"/>
              </a:spcBef>
            </a:pPr>
            <a:r>
              <a:rPr lang="en-US" b="true" sz="3699" spc="22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86 + 100 + 47 = 233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817247" y="6508006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1" y="0"/>
                </a:lnTo>
                <a:lnTo>
                  <a:pt x="394061" y="394060"/>
                </a:lnTo>
                <a:lnTo>
                  <a:pt x="0" y="3940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220270" y="6389488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0" y="0"/>
                </a:lnTo>
                <a:lnTo>
                  <a:pt x="394060" y="394061"/>
                </a:lnTo>
                <a:lnTo>
                  <a:pt x="0" y="3940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166905" y="6389488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1" y="0"/>
                </a:lnTo>
                <a:lnTo>
                  <a:pt x="394061" y="394061"/>
                </a:lnTo>
                <a:lnTo>
                  <a:pt x="0" y="3940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478824" y="8133466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1" y="0"/>
                </a:lnTo>
                <a:lnTo>
                  <a:pt x="394061" y="394060"/>
                </a:lnTo>
                <a:lnTo>
                  <a:pt x="0" y="3940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9235" y="535305"/>
            <a:ext cx="14684255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Uninformed Search - BFS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9403304" y="1867815"/>
            <a:ext cx="14607839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4"/>
              </a:lnSpc>
              <a:spcBef>
                <a:spcPct val="0"/>
              </a:spcBef>
            </a:pPr>
            <a:r>
              <a:rPr lang="en-US" b="true" sz="3099" spc="18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b="true" sz="3099" spc="18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Explores level by level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13998" y="4006231"/>
            <a:ext cx="15620656" cy="135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84"/>
              </a:lnSpc>
            </a:pPr>
            <a:r>
              <a:rPr lang="en-US" sz="10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Is BFS optimal???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2913998" y="5951942"/>
            <a:ext cx="15620656" cy="95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74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-&gt; Only if  graph is unweighted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2096" y="7806407"/>
            <a:ext cx="16795904" cy="625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6"/>
              </a:lnSpc>
            </a:pPr>
            <a:r>
              <a:rPr lang="en-US" sz="48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As it returns the path with the least number of steps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2898168"/>
            <a:ext cx="9303481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What is a graph?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299465"/>
            <a:ext cx="17505954" cy="3926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84"/>
              </a:lnSpc>
            </a:pPr>
            <a:r>
              <a:rPr lang="en-US" sz="10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Can DFS and BFS be considered brute-force approaches???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333672" y="1152525"/>
            <a:ext cx="15620656" cy="225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 this problem: Yes, </a:t>
            </a:r>
            <a:r>
              <a:rPr lang="en-US" sz="6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 they explore all vertices and edges without optimization and guidance.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3672" y="3878781"/>
            <a:ext cx="15620656" cy="4310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Examples of cases where they are not: </a:t>
            </a:r>
          </a:p>
          <a:p>
            <a:pPr algn="l" marL="1036416" indent="-518208" lvl="1">
              <a:lnSpc>
                <a:spcPts val="4656"/>
              </a:lnSpc>
              <a:buFont typeface="Arial"/>
              <a:buChar char="•"/>
            </a:pPr>
            <a:r>
              <a:rPr lang="en-US" b="true" sz="48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DFS: </a:t>
            </a:r>
            <a:r>
              <a:rPr lang="en-US" sz="4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Topological sorting in Directed Acyclic Graphs: efficiently orders the vertices without blindly exploring all possible paths</a:t>
            </a:r>
          </a:p>
          <a:p>
            <a:pPr algn="l" marL="1036416" indent="-518208" lvl="1">
              <a:lnSpc>
                <a:spcPts val="4656"/>
              </a:lnSpc>
              <a:buFont typeface="Arial"/>
              <a:buChar char="•"/>
            </a:pPr>
            <a:r>
              <a:rPr lang="en-US" b="true" sz="48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BFS:</a:t>
            </a:r>
            <a:r>
              <a:rPr lang="en-US" sz="4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Shortest path in Unweighted Graph: Explore the graph level by level, ensuring the shortest path without needing to check all possible paths.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9403304" y="1867815"/>
            <a:ext cx="14607839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4"/>
              </a:lnSpc>
              <a:spcBef>
                <a:spcPct val="0"/>
              </a:spcBef>
            </a:pPr>
            <a:r>
              <a:rPr lang="en-US" b="true" sz="3099" spc="18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Expands the least-cost node first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69235" y="1712595"/>
            <a:ext cx="9829350" cy="2359044"/>
          </a:xfrm>
          <a:custGeom>
            <a:avLst/>
            <a:gdLst/>
            <a:ahLst/>
            <a:cxnLst/>
            <a:rect r="r" b="b" t="t" l="l"/>
            <a:pathLst>
              <a:path h="2359044" w="9829350">
                <a:moveTo>
                  <a:pt x="0" y="0"/>
                </a:moveTo>
                <a:lnTo>
                  <a:pt x="9829349" y="0"/>
                </a:lnTo>
                <a:lnTo>
                  <a:pt x="9829349" y="2359044"/>
                </a:lnTo>
                <a:lnTo>
                  <a:pt x="0" y="23590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33739" y="3525973"/>
            <a:ext cx="5716305" cy="2022143"/>
          </a:xfrm>
          <a:custGeom>
            <a:avLst/>
            <a:gdLst/>
            <a:ahLst/>
            <a:cxnLst/>
            <a:rect r="r" b="b" t="t" l="l"/>
            <a:pathLst>
              <a:path h="2022143" w="5716305">
                <a:moveTo>
                  <a:pt x="0" y="0"/>
                </a:moveTo>
                <a:lnTo>
                  <a:pt x="5716305" y="0"/>
                </a:lnTo>
                <a:lnTo>
                  <a:pt x="5716305" y="2022143"/>
                </a:lnTo>
                <a:lnTo>
                  <a:pt x="0" y="20221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9235" y="3525973"/>
            <a:ext cx="1648082" cy="2095709"/>
          </a:xfrm>
          <a:custGeom>
            <a:avLst/>
            <a:gdLst/>
            <a:ahLst/>
            <a:cxnLst/>
            <a:rect r="r" b="b" t="t" l="l"/>
            <a:pathLst>
              <a:path h="2095709" w="1648082">
                <a:moveTo>
                  <a:pt x="0" y="0"/>
                </a:moveTo>
                <a:lnTo>
                  <a:pt x="1648082" y="0"/>
                </a:lnTo>
                <a:lnTo>
                  <a:pt x="1648082" y="2095710"/>
                </a:lnTo>
                <a:lnTo>
                  <a:pt x="0" y="20957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92544" y="3537384"/>
            <a:ext cx="4280268" cy="1942171"/>
          </a:xfrm>
          <a:custGeom>
            <a:avLst/>
            <a:gdLst/>
            <a:ahLst/>
            <a:cxnLst/>
            <a:rect r="r" b="b" t="t" l="l"/>
            <a:pathLst>
              <a:path h="1942171" w="4280268">
                <a:moveTo>
                  <a:pt x="0" y="0"/>
                </a:moveTo>
                <a:lnTo>
                  <a:pt x="4280268" y="0"/>
                </a:lnTo>
                <a:lnTo>
                  <a:pt x="4280268" y="1942172"/>
                </a:lnTo>
                <a:lnTo>
                  <a:pt x="0" y="19421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31927" y="4950675"/>
            <a:ext cx="3177079" cy="2061945"/>
          </a:xfrm>
          <a:custGeom>
            <a:avLst/>
            <a:gdLst/>
            <a:ahLst/>
            <a:cxnLst/>
            <a:rect r="r" b="b" t="t" l="l"/>
            <a:pathLst>
              <a:path h="2061945" w="3177079">
                <a:moveTo>
                  <a:pt x="0" y="0"/>
                </a:moveTo>
                <a:lnTo>
                  <a:pt x="3177079" y="0"/>
                </a:lnTo>
                <a:lnTo>
                  <a:pt x="3177079" y="2061946"/>
                </a:lnTo>
                <a:lnTo>
                  <a:pt x="0" y="20619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169163" y="6406895"/>
            <a:ext cx="1763189" cy="2133241"/>
          </a:xfrm>
          <a:custGeom>
            <a:avLst/>
            <a:gdLst/>
            <a:ahLst/>
            <a:cxnLst/>
            <a:rect r="r" b="b" t="t" l="l"/>
            <a:pathLst>
              <a:path h="2133241" w="1763189">
                <a:moveTo>
                  <a:pt x="0" y="0"/>
                </a:moveTo>
                <a:lnTo>
                  <a:pt x="1763190" y="0"/>
                </a:lnTo>
                <a:lnTo>
                  <a:pt x="1763190" y="2133241"/>
                </a:lnTo>
                <a:lnTo>
                  <a:pt x="0" y="2133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113494" y="5095875"/>
            <a:ext cx="3759013" cy="2030269"/>
          </a:xfrm>
          <a:custGeom>
            <a:avLst/>
            <a:gdLst/>
            <a:ahLst/>
            <a:cxnLst/>
            <a:rect r="r" b="b" t="t" l="l"/>
            <a:pathLst>
              <a:path h="2030269" w="3759013">
                <a:moveTo>
                  <a:pt x="0" y="0"/>
                </a:moveTo>
                <a:lnTo>
                  <a:pt x="3759013" y="0"/>
                </a:lnTo>
                <a:lnTo>
                  <a:pt x="3759013" y="2030269"/>
                </a:lnTo>
                <a:lnTo>
                  <a:pt x="0" y="203026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69163" y="4950675"/>
            <a:ext cx="3329152" cy="2104883"/>
          </a:xfrm>
          <a:custGeom>
            <a:avLst/>
            <a:gdLst/>
            <a:ahLst/>
            <a:cxnLst/>
            <a:rect r="r" b="b" t="t" l="l"/>
            <a:pathLst>
              <a:path h="2104883" w="3329152">
                <a:moveTo>
                  <a:pt x="0" y="0"/>
                </a:moveTo>
                <a:lnTo>
                  <a:pt x="3329152" y="0"/>
                </a:lnTo>
                <a:lnTo>
                  <a:pt x="3329152" y="2104883"/>
                </a:lnTo>
                <a:lnTo>
                  <a:pt x="0" y="210488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69235" y="535305"/>
            <a:ext cx="14684255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Uninformed Search - UCS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98584" y="7165021"/>
            <a:ext cx="10765186" cy="123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4"/>
              </a:lnSpc>
            </a:pPr>
            <a:r>
              <a:rPr lang="en-US" sz="3699" spc="221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Total distance: </a:t>
            </a:r>
          </a:p>
          <a:p>
            <a:pPr algn="l">
              <a:lnSpc>
                <a:spcPts val="4994"/>
              </a:lnSpc>
              <a:spcBef>
                <a:spcPct val="0"/>
              </a:spcBef>
            </a:pPr>
            <a:r>
              <a:rPr lang="en-US" b="true" sz="3699" spc="22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40 + 69 + 20 + 47 = 176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4775103" y="2380261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0" y="0"/>
                </a:lnTo>
                <a:lnTo>
                  <a:pt x="394060" y="394060"/>
                </a:lnTo>
                <a:lnTo>
                  <a:pt x="0" y="39406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104524" y="3537384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0" y="0"/>
                </a:lnTo>
                <a:lnTo>
                  <a:pt x="394060" y="394061"/>
                </a:lnTo>
                <a:lnTo>
                  <a:pt x="0" y="3940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93758" y="3677578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0" y="0"/>
                </a:lnTo>
                <a:lnTo>
                  <a:pt x="394060" y="394061"/>
                </a:lnTo>
                <a:lnTo>
                  <a:pt x="0" y="3940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775103" y="3537384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0" y="0"/>
                </a:lnTo>
                <a:lnTo>
                  <a:pt x="394060" y="394061"/>
                </a:lnTo>
                <a:lnTo>
                  <a:pt x="0" y="3940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104524" y="4950675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0" y="0"/>
                </a:lnTo>
                <a:lnTo>
                  <a:pt x="394060" y="394061"/>
                </a:lnTo>
                <a:lnTo>
                  <a:pt x="0" y="3940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155984" y="4950675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0" y="0"/>
                </a:lnTo>
                <a:lnTo>
                  <a:pt x="394060" y="394061"/>
                </a:lnTo>
                <a:lnTo>
                  <a:pt x="0" y="3940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011362" y="4950675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0" y="0"/>
                </a:lnTo>
                <a:lnTo>
                  <a:pt x="394060" y="394061"/>
                </a:lnTo>
                <a:lnTo>
                  <a:pt x="0" y="3940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378751" y="6618560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1" y="0"/>
                </a:lnTo>
                <a:lnTo>
                  <a:pt x="394061" y="394061"/>
                </a:lnTo>
                <a:lnTo>
                  <a:pt x="0" y="3940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439679" y="7931858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0" y="0"/>
                </a:lnTo>
                <a:lnTo>
                  <a:pt x="394060" y="394061"/>
                </a:lnTo>
                <a:lnTo>
                  <a:pt x="0" y="3940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9235" y="535305"/>
            <a:ext cx="14684255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Uninformed Search - UCS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9403304" y="1867815"/>
            <a:ext cx="14607839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4"/>
              </a:lnSpc>
              <a:spcBef>
                <a:spcPct val="0"/>
              </a:spcBef>
            </a:pPr>
            <a:r>
              <a:rPr lang="en-US" b="true" sz="3099" spc="18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Expands the least-cost node first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13998" y="4235548"/>
            <a:ext cx="15620656" cy="135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84"/>
              </a:lnSpc>
            </a:pPr>
            <a:r>
              <a:rPr lang="en-US" sz="10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Is UCS optimal???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4936612" y="6213997"/>
            <a:ext cx="15620656" cy="95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74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-&gt; Yes ! Proof in A*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913424"/>
            <a:ext cx="11301259" cy="5057313"/>
          </a:xfrm>
          <a:custGeom>
            <a:avLst/>
            <a:gdLst/>
            <a:ahLst/>
            <a:cxnLst/>
            <a:rect r="r" b="b" t="t" l="l"/>
            <a:pathLst>
              <a:path h="5057313" w="11301259">
                <a:moveTo>
                  <a:pt x="0" y="0"/>
                </a:moveTo>
                <a:lnTo>
                  <a:pt x="11301259" y="0"/>
                </a:lnTo>
                <a:lnTo>
                  <a:pt x="11301259" y="5057314"/>
                </a:lnTo>
                <a:lnTo>
                  <a:pt x="0" y="50573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5809" y="498054"/>
            <a:ext cx="16793491" cy="1096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45"/>
              </a:lnSpc>
            </a:pPr>
            <a:r>
              <a:rPr lang="en-US" sz="85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Search Heuristics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5614" y="1536917"/>
            <a:ext cx="17377275" cy="200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3999" spc="23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An heuristic is:</a:t>
            </a:r>
          </a:p>
          <a:p>
            <a:pPr algn="l" marL="863588" indent="-431794" lvl="1">
              <a:lnSpc>
                <a:spcPts val="5399"/>
              </a:lnSpc>
              <a:buFont typeface="Arial"/>
              <a:buChar char="•"/>
            </a:pPr>
            <a:r>
              <a:rPr lang="en-US" sz="3999" spc="2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function that estimates how close a state is to a goal</a:t>
            </a:r>
          </a:p>
          <a:p>
            <a:pPr algn="l" marL="863588" indent="-431794" lvl="1">
              <a:lnSpc>
                <a:spcPts val="53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2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Designed for a particular search problem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5614" y="3590343"/>
            <a:ext cx="17377275" cy="65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88" indent="-431794" lvl="1">
              <a:lnSpc>
                <a:spcPts val="53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2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Examples: Euclidean distance, Manhattan distance,...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83518" y="1703839"/>
            <a:ext cx="11686563" cy="8078336"/>
          </a:xfrm>
          <a:custGeom>
            <a:avLst/>
            <a:gdLst/>
            <a:ahLst/>
            <a:cxnLst/>
            <a:rect r="r" b="b" t="t" l="l"/>
            <a:pathLst>
              <a:path h="8078336" w="11686563">
                <a:moveTo>
                  <a:pt x="0" y="0"/>
                </a:moveTo>
                <a:lnTo>
                  <a:pt x="11686563" y="0"/>
                </a:lnTo>
                <a:lnTo>
                  <a:pt x="11686563" y="8078337"/>
                </a:lnTo>
                <a:lnTo>
                  <a:pt x="0" y="8078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5809" y="847157"/>
            <a:ext cx="16793491" cy="1779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7"/>
              </a:lnSpc>
            </a:pPr>
            <a:r>
              <a:rPr lang="en-US" sz="71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H(x) = straight line distance to </a:t>
            </a:r>
          </a:p>
          <a:p>
            <a:pPr algn="l">
              <a:lnSpc>
                <a:spcPts val="6887"/>
              </a:lnSpc>
            </a:pPr>
            <a:r>
              <a:rPr lang="en-US" sz="71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                                                        </a:t>
            </a:r>
            <a:r>
              <a:rPr lang="en-US" sz="71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Sài Gòn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25393" y="8343013"/>
            <a:ext cx="11399940" cy="1171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4"/>
              </a:lnSpc>
            </a:pPr>
            <a:r>
              <a:rPr lang="en-US" sz="3499" spc="20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Lets find a way from Cần Thơ </a:t>
            </a:r>
          </a:p>
          <a:p>
            <a:pPr algn="l">
              <a:lnSpc>
                <a:spcPts val="4724"/>
              </a:lnSpc>
              <a:spcBef>
                <a:spcPct val="0"/>
              </a:spcBef>
            </a:pPr>
            <a:r>
              <a:rPr lang="en-US" b="true" sz="3499" spc="20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                           to Sài Gòn again!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098521" y="2264341"/>
            <a:ext cx="6045479" cy="2879159"/>
          </a:xfrm>
          <a:custGeom>
            <a:avLst/>
            <a:gdLst/>
            <a:ahLst/>
            <a:cxnLst/>
            <a:rect r="r" b="b" t="t" l="l"/>
            <a:pathLst>
              <a:path h="2879159" w="6045479">
                <a:moveTo>
                  <a:pt x="0" y="0"/>
                </a:moveTo>
                <a:lnTo>
                  <a:pt x="6045479" y="0"/>
                </a:lnTo>
                <a:lnTo>
                  <a:pt x="6045479" y="2879159"/>
                </a:lnTo>
                <a:lnTo>
                  <a:pt x="0" y="28791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01588" y="4487319"/>
            <a:ext cx="5696661" cy="2435322"/>
          </a:xfrm>
          <a:custGeom>
            <a:avLst/>
            <a:gdLst/>
            <a:ahLst/>
            <a:cxnLst/>
            <a:rect r="r" b="b" t="t" l="l"/>
            <a:pathLst>
              <a:path h="2435322" w="5696661">
                <a:moveTo>
                  <a:pt x="0" y="0"/>
                </a:moveTo>
                <a:lnTo>
                  <a:pt x="5696660" y="0"/>
                </a:lnTo>
                <a:lnTo>
                  <a:pt x="5696660" y="2435323"/>
                </a:lnTo>
                <a:lnTo>
                  <a:pt x="0" y="24353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69971" y="6240195"/>
            <a:ext cx="5978804" cy="2398995"/>
          </a:xfrm>
          <a:custGeom>
            <a:avLst/>
            <a:gdLst/>
            <a:ahLst/>
            <a:cxnLst/>
            <a:rect r="r" b="b" t="t" l="l"/>
            <a:pathLst>
              <a:path h="2398995" w="5978804">
                <a:moveTo>
                  <a:pt x="0" y="0"/>
                </a:moveTo>
                <a:lnTo>
                  <a:pt x="5978804" y="0"/>
                </a:lnTo>
                <a:lnTo>
                  <a:pt x="5978804" y="2398995"/>
                </a:lnTo>
                <a:lnTo>
                  <a:pt x="0" y="23989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34413" y="7997650"/>
            <a:ext cx="1862400" cy="2483200"/>
          </a:xfrm>
          <a:custGeom>
            <a:avLst/>
            <a:gdLst/>
            <a:ahLst/>
            <a:cxnLst/>
            <a:rect r="r" b="b" t="t" l="l"/>
            <a:pathLst>
              <a:path h="2483200" w="1862400">
                <a:moveTo>
                  <a:pt x="0" y="0"/>
                </a:moveTo>
                <a:lnTo>
                  <a:pt x="1862400" y="0"/>
                </a:lnTo>
                <a:lnTo>
                  <a:pt x="1862400" y="2483200"/>
                </a:lnTo>
                <a:lnTo>
                  <a:pt x="0" y="2483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34565" y="457415"/>
            <a:ext cx="14974057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Informed Search - Greedy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08889" y="1867815"/>
            <a:ext cx="14607839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4"/>
              </a:lnSpc>
              <a:spcBef>
                <a:spcPct val="0"/>
              </a:spcBef>
            </a:pPr>
            <a:r>
              <a:rPr lang="en-US" b="true" sz="3099" spc="18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Expands the node closest to the goal based on a heuristic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00146" y="3656295"/>
            <a:ext cx="10765186" cy="123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4"/>
              </a:lnSpc>
            </a:pPr>
            <a:r>
              <a:rPr lang="en-US" sz="3699" spc="221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Total distance: </a:t>
            </a:r>
          </a:p>
          <a:p>
            <a:pPr algn="l">
              <a:lnSpc>
                <a:spcPts val="4994"/>
              </a:lnSpc>
              <a:spcBef>
                <a:spcPct val="0"/>
              </a:spcBef>
            </a:pPr>
            <a:r>
              <a:rPr lang="en-US" b="true" sz="3699" spc="22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40 + 69 + 20 + 47 = 176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552308" y="2981637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1" y="0"/>
                </a:lnTo>
                <a:lnTo>
                  <a:pt x="394061" y="394061"/>
                </a:lnTo>
                <a:lnTo>
                  <a:pt x="0" y="3940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24563" y="4496676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1" y="0"/>
                </a:lnTo>
                <a:lnTo>
                  <a:pt x="394061" y="394060"/>
                </a:lnTo>
                <a:lnTo>
                  <a:pt x="0" y="3940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552308" y="6240195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1" y="0"/>
                </a:lnTo>
                <a:lnTo>
                  <a:pt x="394061" y="394060"/>
                </a:lnTo>
                <a:lnTo>
                  <a:pt x="0" y="3940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708889" y="7997650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1" y="0"/>
                </a:lnTo>
                <a:lnTo>
                  <a:pt x="394061" y="394061"/>
                </a:lnTo>
                <a:lnTo>
                  <a:pt x="0" y="3940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708889" y="9734565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1" y="0"/>
                </a:lnTo>
                <a:lnTo>
                  <a:pt x="394061" y="394060"/>
                </a:lnTo>
                <a:lnTo>
                  <a:pt x="0" y="3940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334565" y="457415"/>
            <a:ext cx="14974057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Informed Search - Greedy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08889" y="1867815"/>
            <a:ext cx="14607839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4"/>
              </a:lnSpc>
              <a:spcBef>
                <a:spcPct val="0"/>
              </a:spcBef>
            </a:pPr>
            <a:r>
              <a:rPr lang="en-US" b="true" sz="3099" spc="18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Expands the node closest to the goal based on a heuristic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67344" y="3495987"/>
            <a:ext cx="15620656" cy="135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84"/>
              </a:lnSpc>
            </a:pPr>
            <a:r>
              <a:rPr lang="en-US" sz="10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Is Greedy optimal???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71807" y="5012356"/>
            <a:ext cx="15620656" cy="276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74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-&gt; No ! Since it depends heavily</a:t>
            </a:r>
          </a:p>
          <a:p>
            <a:pPr algn="l">
              <a:lnSpc>
                <a:spcPts val="7178"/>
              </a:lnSpc>
            </a:pPr>
            <a:r>
              <a:rPr lang="en-US" sz="74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on the quality of the heuristic function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334565" y="457415"/>
            <a:ext cx="14974057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Informed Search - Greedy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08889" y="1867815"/>
            <a:ext cx="14607839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4"/>
              </a:lnSpc>
              <a:spcBef>
                <a:spcPct val="0"/>
              </a:spcBef>
            </a:pPr>
            <a:r>
              <a:rPr lang="en-US" b="true" sz="3099" spc="18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Expands the node closest to the goal based on a heuristic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923434"/>
            <a:ext cx="16625946" cy="3264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9"/>
              </a:lnSpc>
            </a:pPr>
            <a:r>
              <a:rPr lang="en-US" sz="87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Is there a good way to leverage the heuristic function without blindly following its values???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215390" y="2380261"/>
            <a:ext cx="5860414" cy="2344166"/>
          </a:xfrm>
          <a:custGeom>
            <a:avLst/>
            <a:gdLst/>
            <a:ahLst/>
            <a:cxnLst/>
            <a:rect r="r" b="b" t="t" l="l"/>
            <a:pathLst>
              <a:path h="2344166" w="5860414">
                <a:moveTo>
                  <a:pt x="0" y="0"/>
                </a:moveTo>
                <a:lnTo>
                  <a:pt x="5860415" y="0"/>
                </a:lnTo>
                <a:lnTo>
                  <a:pt x="5860415" y="2344165"/>
                </a:lnTo>
                <a:lnTo>
                  <a:pt x="0" y="23441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68547" y="2981637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1" y="0"/>
                </a:lnTo>
                <a:lnTo>
                  <a:pt x="394061" y="394061"/>
                </a:lnTo>
                <a:lnTo>
                  <a:pt x="0" y="394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86719" y="4278098"/>
            <a:ext cx="7957717" cy="1730803"/>
          </a:xfrm>
          <a:custGeom>
            <a:avLst/>
            <a:gdLst/>
            <a:ahLst/>
            <a:cxnLst/>
            <a:rect r="r" b="b" t="t" l="l"/>
            <a:pathLst>
              <a:path h="1730803" w="7957717">
                <a:moveTo>
                  <a:pt x="0" y="0"/>
                </a:moveTo>
                <a:lnTo>
                  <a:pt x="7957717" y="0"/>
                </a:lnTo>
                <a:lnTo>
                  <a:pt x="7957717" y="1730804"/>
                </a:lnTo>
                <a:lnTo>
                  <a:pt x="0" y="17308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46970" y="4081068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0" y="0"/>
                </a:lnTo>
                <a:lnTo>
                  <a:pt x="394060" y="394060"/>
                </a:lnTo>
                <a:lnTo>
                  <a:pt x="0" y="3940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5555558"/>
            <a:ext cx="5918416" cy="1975271"/>
          </a:xfrm>
          <a:custGeom>
            <a:avLst/>
            <a:gdLst/>
            <a:ahLst/>
            <a:cxnLst/>
            <a:rect r="r" b="b" t="t" l="l"/>
            <a:pathLst>
              <a:path h="1975271" w="5918416">
                <a:moveTo>
                  <a:pt x="0" y="0"/>
                </a:moveTo>
                <a:lnTo>
                  <a:pt x="5918416" y="0"/>
                </a:lnTo>
                <a:lnTo>
                  <a:pt x="5918416" y="1975271"/>
                </a:lnTo>
                <a:lnTo>
                  <a:pt x="0" y="19752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84070" y="5614841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0" y="0"/>
                </a:lnTo>
                <a:lnTo>
                  <a:pt x="394060" y="394061"/>
                </a:lnTo>
                <a:lnTo>
                  <a:pt x="0" y="394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8830" y="7048552"/>
            <a:ext cx="4175779" cy="1988715"/>
          </a:xfrm>
          <a:custGeom>
            <a:avLst/>
            <a:gdLst/>
            <a:ahLst/>
            <a:cxnLst/>
            <a:rect r="r" b="b" t="t" l="l"/>
            <a:pathLst>
              <a:path h="1988715" w="4175779">
                <a:moveTo>
                  <a:pt x="0" y="0"/>
                </a:moveTo>
                <a:lnTo>
                  <a:pt x="4175778" y="0"/>
                </a:lnTo>
                <a:lnTo>
                  <a:pt x="4175778" y="1988714"/>
                </a:lnTo>
                <a:lnTo>
                  <a:pt x="0" y="198871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60063" y="7136769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1" y="0"/>
                </a:lnTo>
                <a:lnTo>
                  <a:pt x="394061" y="394060"/>
                </a:lnTo>
                <a:lnTo>
                  <a:pt x="0" y="3940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262608" y="5555558"/>
            <a:ext cx="4138782" cy="2059044"/>
          </a:xfrm>
          <a:custGeom>
            <a:avLst/>
            <a:gdLst/>
            <a:ahLst/>
            <a:cxnLst/>
            <a:rect r="r" b="b" t="t" l="l"/>
            <a:pathLst>
              <a:path h="2059044" w="4138782">
                <a:moveTo>
                  <a:pt x="0" y="0"/>
                </a:moveTo>
                <a:lnTo>
                  <a:pt x="4138782" y="0"/>
                </a:lnTo>
                <a:lnTo>
                  <a:pt x="4138782" y="2059044"/>
                </a:lnTo>
                <a:lnTo>
                  <a:pt x="0" y="205904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34565" y="457415"/>
            <a:ext cx="14974057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Informed Search - A*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37235" y="1867815"/>
            <a:ext cx="22315953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4"/>
              </a:lnSpc>
              <a:spcBef>
                <a:spcPct val="0"/>
              </a:spcBef>
            </a:pPr>
            <a:r>
              <a:rPr lang="en-US" b="true" sz="3099" spc="18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Combines UCS and Greedy by considering both path cost and heuristic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72382" y="7627481"/>
            <a:ext cx="10765186" cy="123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4"/>
              </a:lnSpc>
            </a:pPr>
            <a:r>
              <a:rPr lang="en-US" sz="3699" spc="221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Total distance: </a:t>
            </a:r>
          </a:p>
          <a:p>
            <a:pPr algn="l">
              <a:lnSpc>
                <a:spcPts val="4994"/>
              </a:lnSpc>
              <a:spcBef>
                <a:spcPct val="0"/>
              </a:spcBef>
            </a:pPr>
            <a:r>
              <a:rPr lang="en-US" b="true" sz="3699" spc="22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40 + 69 + 20 + 47 = 176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552909" y="5614841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1" y="0"/>
                </a:lnTo>
                <a:lnTo>
                  <a:pt x="394061" y="394061"/>
                </a:lnTo>
                <a:lnTo>
                  <a:pt x="0" y="394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457093" y="8664892"/>
            <a:ext cx="394060" cy="394060"/>
          </a:xfrm>
          <a:custGeom>
            <a:avLst/>
            <a:gdLst/>
            <a:ahLst/>
            <a:cxnLst/>
            <a:rect r="r" b="b" t="t" l="l"/>
            <a:pathLst>
              <a:path h="394060" w="394060">
                <a:moveTo>
                  <a:pt x="0" y="0"/>
                </a:moveTo>
                <a:lnTo>
                  <a:pt x="394061" y="0"/>
                </a:lnTo>
                <a:lnTo>
                  <a:pt x="394061" y="394061"/>
                </a:lnTo>
                <a:lnTo>
                  <a:pt x="0" y="394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217348" y="3570930"/>
            <a:ext cx="6868010" cy="4969207"/>
          </a:xfrm>
          <a:custGeom>
            <a:avLst/>
            <a:gdLst/>
            <a:ahLst/>
            <a:cxnLst/>
            <a:rect r="r" b="b" t="t" l="l"/>
            <a:pathLst>
              <a:path h="4969207" w="6868010">
                <a:moveTo>
                  <a:pt x="0" y="0"/>
                </a:moveTo>
                <a:lnTo>
                  <a:pt x="6868009" y="0"/>
                </a:lnTo>
                <a:lnTo>
                  <a:pt x="6868009" y="4969206"/>
                </a:lnTo>
                <a:lnTo>
                  <a:pt x="0" y="49692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77779" y="3570930"/>
            <a:ext cx="4969207" cy="4969207"/>
          </a:xfrm>
          <a:custGeom>
            <a:avLst/>
            <a:gdLst/>
            <a:ahLst/>
            <a:cxnLst/>
            <a:rect r="r" b="b" t="t" l="l"/>
            <a:pathLst>
              <a:path h="4969207" w="4969207">
                <a:moveTo>
                  <a:pt x="0" y="0"/>
                </a:moveTo>
                <a:lnTo>
                  <a:pt x="4969207" y="0"/>
                </a:lnTo>
                <a:lnTo>
                  <a:pt x="4969207" y="4969206"/>
                </a:lnTo>
                <a:lnTo>
                  <a:pt x="0" y="496920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75611" y="3570930"/>
            <a:ext cx="5189772" cy="4969207"/>
          </a:xfrm>
          <a:custGeom>
            <a:avLst/>
            <a:gdLst/>
            <a:ahLst/>
            <a:cxnLst/>
            <a:rect r="r" b="b" t="t" l="l"/>
            <a:pathLst>
              <a:path h="4969207" w="5189772">
                <a:moveTo>
                  <a:pt x="0" y="0"/>
                </a:moveTo>
                <a:lnTo>
                  <a:pt x="5189772" y="0"/>
                </a:lnTo>
                <a:lnTo>
                  <a:pt x="5189772" y="4969206"/>
                </a:lnTo>
                <a:lnTo>
                  <a:pt x="0" y="496920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950" y="2186462"/>
            <a:ext cx="9303481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Is this a graph?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9235" y="535305"/>
            <a:ext cx="14684255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Informed Search - A*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4003252" y="4585340"/>
            <a:ext cx="15620656" cy="135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84"/>
              </a:lnSpc>
            </a:pPr>
            <a:r>
              <a:rPr lang="en-US" sz="10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Is A* optimal???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637235" y="1867815"/>
            <a:ext cx="22315953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4"/>
              </a:lnSpc>
              <a:spcBef>
                <a:spcPct val="0"/>
              </a:spcBef>
            </a:pPr>
            <a:r>
              <a:rPr lang="en-US" b="true" sz="3099" spc="18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Combines UCS and Greedy by considering both path cost and heuristic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75818" y="2825666"/>
            <a:ext cx="13735315" cy="4635669"/>
          </a:xfrm>
          <a:custGeom>
            <a:avLst/>
            <a:gdLst/>
            <a:ahLst/>
            <a:cxnLst/>
            <a:rect r="r" b="b" t="t" l="l"/>
            <a:pathLst>
              <a:path h="4635669" w="13735315">
                <a:moveTo>
                  <a:pt x="0" y="0"/>
                </a:moveTo>
                <a:lnTo>
                  <a:pt x="13735315" y="0"/>
                </a:lnTo>
                <a:lnTo>
                  <a:pt x="13735315" y="4635668"/>
                </a:lnTo>
                <a:lnTo>
                  <a:pt x="0" y="463566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57437" y="1502567"/>
            <a:ext cx="1320186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What went wrong?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8882" y="7499434"/>
            <a:ext cx="16839118" cy="1837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b="true" sz="5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We need estimates to be less than or equal to the actual costs!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0457" y="972792"/>
            <a:ext cx="16984189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Admissibility </a:t>
            </a:r>
          </a:p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         </a:t>
            </a: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and Consistency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087603" y="-2137008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666946" y="3330249"/>
            <a:ext cx="13518682" cy="3281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heuristic </a:t>
            </a:r>
            <a:r>
              <a:rPr lang="en-US" sz="4700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h </a:t>
            </a:r>
            <a:r>
              <a:rPr lang="en-US" sz="4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is </a:t>
            </a:r>
            <a:r>
              <a:rPr lang="en-US" sz="47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admissible (optimistic)</a:t>
            </a:r>
            <a:r>
              <a:rPr lang="en-US" sz="4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if:</a:t>
            </a:r>
          </a:p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 ≤ </a:t>
            </a:r>
            <a:r>
              <a:rPr lang="en-US" b="true" sz="4700" i="true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h</a:t>
            </a:r>
            <a:r>
              <a:rPr lang="en-US" sz="47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(n) ≤ </a:t>
            </a:r>
            <a:r>
              <a:rPr lang="en-US" b="true" sz="4700" i="true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h</a:t>
            </a:r>
            <a:r>
              <a:rPr lang="en-US" sz="47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*(n)</a:t>
            </a:r>
          </a:p>
          <a:p>
            <a:pPr algn="l">
              <a:lnSpc>
                <a:spcPts val="6580"/>
              </a:lnSpc>
            </a:pPr>
            <a:r>
              <a:rPr lang="en-US" sz="4700" u="sng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where </a:t>
            </a:r>
            <a:r>
              <a:rPr lang="en-US" b="true" sz="4700" i="true" u="sng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h</a:t>
            </a:r>
            <a:r>
              <a:rPr lang="en-US" sz="4700" u="sng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*(n) is the true cost to the nearest goal</a:t>
            </a:r>
          </a:p>
          <a:p>
            <a:pPr algn="l">
              <a:lnSpc>
                <a:spcPts val="658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666946" y="6329582"/>
            <a:ext cx="10446760" cy="245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heuristic </a:t>
            </a:r>
            <a:r>
              <a:rPr lang="en-US" sz="4700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h</a:t>
            </a:r>
            <a:r>
              <a:rPr lang="en-US" sz="4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is </a:t>
            </a:r>
            <a:r>
              <a:rPr lang="en-US" sz="47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consistency</a:t>
            </a:r>
            <a:r>
              <a:rPr lang="en-US" sz="4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if:</a:t>
            </a:r>
          </a:p>
          <a:p>
            <a:pPr algn="ctr">
              <a:lnSpc>
                <a:spcPts val="6580"/>
              </a:lnSpc>
            </a:pPr>
            <a:r>
              <a:rPr lang="en-US" b="true" sz="4700" i="true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h</a:t>
            </a:r>
            <a:r>
              <a:rPr lang="en-US" sz="47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(A) - </a:t>
            </a:r>
            <a:r>
              <a:rPr lang="en-US" b="true" sz="4700" i="true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h</a:t>
            </a:r>
            <a:r>
              <a:rPr lang="en-US" sz="47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(C) ≤ </a:t>
            </a:r>
            <a:r>
              <a:rPr lang="en-US" b="true" sz="4700" i="true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cost</a:t>
            </a:r>
            <a:r>
              <a:rPr lang="en-US" sz="47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(A to C)</a:t>
            </a:r>
          </a:p>
          <a:p>
            <a:pPr algn="l" marL="1014826" indent="-507413" lvl="1">
              <a:lnSpc>
                <a:spcPts val="6580"/>
              </a:lnSpc>
              <a:spcBef>
                <a:spcPct val="0"/>
              </a:spcBef>
              <a:buFont typeface="Arial"/>
              <a:buChar char="•"/>
            </a:pPr>
            <a:r>
              <a:rPr lang="en-US" sz="4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value along a path never decrease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1730" y="1467913"/>
            <a:ext cx="16984189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Optimality of A*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087603" y="-2137008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910725" y="3419787"/>
            <a:ext cx="17377275" cy="6067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3999" spc="23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Tree search:</a:t>
            </a:r>
          </a:p>
          <a:p>
            <a:pPr algn="l" marL="863588" indent="-431794" lvl="1">
              <a:lnSpc>
                <a:spcPts val="5399"/>
              </a:lnSpc>
              <a:buFont typeface="Arial"/>
              <a:buChar char="•"/>
            </a:pPr>
            <a:r>
              <a:rPr lang="en-US" sz="3999" spc="2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A* is optimal if heuristic is admissible</a:t>
            </a:r>
          </a:p>
          <a:p>
            <a:pPr algn="l" marL="863588" indent="-431794" lvl="1">
              <a:lnSpc>
                <a:spcPts val="5399"/>
              </a:lnSpc>
              <a:buFont typeface="Arial"/>
              <a:buChar char="•"/>
            </a:pPr>
            <a:r>
              <a:rPr lang="en-US" sz="3999" spc="2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UCS is a special case (h = 0)</a:t>
            </a:r>
          </a:p>
          <a:p>
            <a:pPr algn="l">
              <a:lnSpc>
                <a:spcPts val="5399"/>
              </a:lnSpc>
            </a:pPr>
            <a:r>
              <a:rPr lang="en-US" sz="3999" spc="23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Graph search:</a:t>
            </a:r>
          </a:p>
          <a:p>
            <a:pPr algn="l" marL="863588" indent="-431794" lvl="1">
              <a:lnSpc>
                <a:spcPts val="5399"/>
              </a:lnSpc>
              <a:buFont typeface="Arial"/>
              <a:buChar char="•"/>
            </a:pPr>
            <a:r>
              <a:rPr lang="en-US" sz="3999" spc="2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A* is optimal if heuristic is consistent</a:t>
            </a:r>
          </a:p>
          <a:p>
            <a:pPr algn="l" marL="863588" indent="-431794" lvl="1">
              <a:lnSpc>
                <a:spcPts val="5399"/>
              </a:lnSpc>
              <a:buFont typeface="Arial"/>
              <a:buChar char="•"/>
            </a:pPr>
            <a:r>
              <a:rPr lang="en-US" sz="3999" spc="2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UCS optimal (h = 0 is consistent)</a:t>
            </a:r>
          </a:p>
          <a:p>
            <a:pPr algn="l">
              <a:lnSpc>
                <a:spcPts val="5399"/>
              </a:lnSpc>
            </a:pPr>
          </a:p>
          <a:p>
            <a:pPr algn="l">
              <a:lnSpc>
                <a:spcPts val="5399"/>
              </a:lnSpc>
            </a:pPr>
          </a:p>
          <a:p>
            <a:pPr algn="l">
              <a:lnSpc>
                <a:spcPts val="53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34359" y="1141310"/>
            <a:ext cx="784875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Comparison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57553" y="3452036"/>
            <a:ext cx="6108924" cy="3400634"/>
          </a:xfrm>
          <a:custGeom>
            <a:avLst/>
            <a:gdLst/>
            <a:ahLst/>
            <a:cxnLst/>
            <a:rect r="r" b="b" t="t" l="l"/>
            <a:pathLst>
              <a:path h="3400634" w="6108924">
                <a:moveTo>
                  <a:pt x="0" y="0"/>
                </a:moveTo>
                <a:lnTo>
                  <a:pt x="6108924" y="0"/>
                </a:lnTo>
                <a:lnTo>
                  <a:pt x="6108924" y="3400635"/>
                </a:lnTo>
                <a:lnTo>
                  <a:pt x="0" y="34006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50329" y="3443183"/>
            <a:ext cx="5890274" cy="3382927"/>
          </a:xfrm>
          <a:custGeom>
            <a:avLst/>
            <a:gdLst/>
            <a:ahLst/>
            <a:cxnLst/>
            <a:rect r="r" b="b" t="t" l="l"/>
            <a:pathLst>
              <a:path h="3382927" w="5890274">
                <a:moveTo>
                  <a:pt x="0" y="0"/>
                </a:moveTo>
                <a:lnTo>
                  <a:pt x="5890273" y="0"/>
                </a:lnTo>
                <a:lnTo>
                  <a:pt x="5890273" y="3382927"/>
                </a:lnTo>
                <a:lnTo>
                  <a:pt x="0" y="33829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1791" y="3452036"/>
            <a:ext cx="5894802" cy="3382927"/>
          </a:xfrm>
          <a:custGeom>
            <a:avLst/>
            <a:gdLst/>
            <a:ahLst/>
            <a:cxnLst/>
            <a:rect r="r" b="b" t="t" l="l"/>
            <a:pathLst>
              <a:path h="3382927" w="5894802">
                <a:moveTo>
                  <a:pt x="0" y="0"/>
                </a:moveTo>
                <a:lnTo>
                  <a:pt x="5894801" y="0"/>
                </a:lnTo>
                <a:lnTo>
                  <a:pt x="5894801" y="3382928"/>
                </a:lnTo>
                <a:lnTo>
                  <a:pt x="0" y="338292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29192" y="6973495"/>
            <a:ext cx="2009745" cy="62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  <a:spcBef>
                <a:spcPct val="0"/>
              </a:spcBef>
            </a:pPr>
            <a:r>
              <a:rPr lang="en-US" b="true" sz="3778" spc="22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A*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91897" y="6973495"/>
            <a:ext cx="2009745" cy="62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  <a:spcBef>
                <a:spcPct val="0"/>
              </a:spcBef>
            </a:pPr>
            <a:r>
              <a:rPr lang="en-US" b="true" sz="3778" spc="22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036566" y="6973495"/>
            <a:ext cx="2009745" cy="63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  <a:spcBef>
                <a:spcPct val="0"/>
              </a:spcBef>
            </a:pPr>
            <a:r>
              <a:rPr lang="en-US" b="true" sz="3778" spc="22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Greedy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34359" y="1141310"/>
            <a:ext cx="784875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Comparison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443183"/>
            <a:ext cx="5078447" cy="3382927"/>
          </a:xfrm>
          <a:custGeom>
            <a:avLst/>
            <a:gdLst/>
            <a:ahLst/>
            <a:cxnLst/>
            <a:rect r="r" b="b" t="t" l="l"/>
            <a:pathLst>
              <a:path h="3382927" w="5078447">
                <a:moveTo>
                  <a:pt x="0" y="0"/>
                </a:moveTo>
                <a:lnTo>
                  <a:pt x="5078447" y="0"/>
                </a:lnTo>
                <a:lnTo>
                  <a:pt x="5078447" y="3382927"/>
                </a:lnTo>
                <a:lnTo>
                  <a:pt x="0" y="33829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64675" y="3334860"/>
            <a:ext cx="5236875" cy="3491250"/>
          </a:xfrm>
          <a:custGeom>
            <a:avLst/>
            <a:gdLst/>
            <a:ahLst/>
            <a:cxnLst/>
            <a:rect r="r" b="b" t="t" l="l"/>
            <a:pathLst>
              <a:path h="3491250" w="5236875">
                <a:moveTo>
                  <a:pt x="0" y="0"/>
                </a:moveTo>
                <a:lnTo>
                  <a:pt x="5236875" y="0"/>
                </a:lnTo>
                <a:lnTo>
                  <a:pt x="5236875" y="3491250"/>
                </a:lnTo>
                <a:lnTo>
                  <a:pt x="0" y="34912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17772" y="3334860"/>
            <a:ext cx="5236875" cy="3491250"/>
          </a:xfrm>
          <a:custGeom>
            <a:avLst/>
            <a:gdLst/>
            <a:ahLst/>
            <a:cxnLst/>
            <a:rect r="r" b="b" t="t" l="l"/>
            <a:pathLst>
              <a:path h="3491250" w="5236875">
                <a:moveTo>
                  <a:pt x="0" y="0"/>
                </a:moveTo>
                <a:lnTo>
                  <a:pt x="5236874" y="0"/>
                </a:lnTo>
                <a:lnTo>
                  <a:pt x="5236874" y="3491250"/>
                </a:lnTo>
                <a:lnTo>
                  <a:pt x="0" y="34912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24319" y="6973495"/>
            <a:ext cx="2009745" cy="62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  <a:spcBef>
                <a:spcPct val="0"/>
              </a:spcBef>
            </a:pPr>
            <a:r>
              <a:rPr lang="en-US" b="true" sz="3778" spc="22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Greedy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91897" y="6973495"/>
            <a:ext cx="2009745" cy="62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  <a:spcBef>
                <a:spcPct val="0"/>
              </a:spcBef>
            </a:pPr>
            <a:r>
              <a:rPr lang="en-US" b="true" sz="3778" spc="22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036566" y="6973495"/>
            <a:ext cx="2009745" cy="62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  <a:spcBef>
                <a:spcPct val="0"/>
              </a:spcBef>
            </a:pPr>
            <a:r>
              <a:rPr lang="en-US" b="true" sz="3778" spc="22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A*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45206" y="4078605"/>
            <a:ext cx="17910597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 2: Multisource </a:t>
            </a:r>
          </a:p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                     </a:t>
            </a: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shortest path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249372" y="535305"/>
            <a:ext cx="15434117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Multisource shortest path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9372" y="2516520"/>
            <a:ext cx="15434117" cy="410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0"/>
              </a:lnSpc>
              <a:spcBef>
                <a:spcPct val="0"/>
              </a:spcBef>
            </a:pPr>
            <a:r>
              <a:rPr lang="en-US" b="true" sz="4859" spc="29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The Multisource Shortest Path Problem</a:t>
            </a:r>
            <a:r>
              <a:rPr lang="en-US" sz="4859" spc="29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finds the shortest paths from multiple source nodes to all other nodes in a graph. It extends single-source methods by starting from multiple origins simultaneously. 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249372" y="1141310"/>
            <a:ext cx="15434117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Multisource shortest path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6942" y="3910765"/>
            <a:ext cx="15832358" cy="2515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70"/>
              </a:lnSpc>
            </a:pPr>
            <a:r>
              <a:rPr lang="en-US" sz="7459" spc="447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Why bother </a:t>
            </a:r>
          </a:p>
          <a:p>
            <a:pPr algn="l" marL="0" indent="0" lvl="0">
              <a:lnSpc>
                <a:spcPts val="10070"/>
              </a:lnSpc>
              <a:spcBef>
                <a:spcPct val="0"/>
              </a:spcBef>
            </a:pPr>
            <a:r>
              <a:rPr lang="en-US" b="true" sz="7459" spc="44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        multisource scenarios???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761701"/>
            <a:ext cx="16507939" cy="119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3"/>
              </a:lnSpc>
            </a:pPr>
            <a:r>
              <a:rPr lang="en-US" sz="91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Real applications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55408" y="4626280"/>
            <a:ext cx="9677185" cy="5443416"/>
          </a:xfrm>
          <a:custGeom>
            <a:avLst/>
            <a:gdLst/>
            <a:ahLst/>
            <a:cxnLst/>
            <a:rect r="r" b="b" t="t" l="l"/>
            <a:pathLst>
              <a:path h="5443416" w="9677185">
                <a:moveTo>
                  <a:pt x="0" y="0"/>
                </a:moveTo>
                <a:lnTo>
                  <a:pt x="9677185" y="0"/>
                </a:lnTo>
                <a:lnTo>
                  <a:pt x="9677185" y="5443416"/>
                </a:lnTo>
                <a:lnTo>
                  <a:pt x="0" y="54434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01792" y="4626280"/>
            <a:ext cx="8264686" cy="5509791"/>
          </a:xfrm>
          <a:custGeom>
            <a:avLst/>
            <a:gdLst/>
            <a:ahLst/>
            <a:cxnLst/>
            <a:rect r="r" b="b" t="t" l="l"/>
            <a:pathLst>
              <a:path h="5509791" w="8264686">
                <a:moveTo>
                  <a:pt x="0" y="0"/>
                </a:moveTo>
                <a:lnTo>
                  <a:pt x="8264685" y="0"/>
                </a:lnTo>
                <a:lnTo>
                  <a:pt x="8264685" y="5509790"/>
                </a:lnTo>
                <a:lnTo>
                  <a:pt x="0" y="5509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4950" y="1897207"/>
            <a:ext cx="15389678" cy="3259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9"/>
              </a:lnSpc>
            </a:pPr>
            <a:r>
              <a:rPr lang="en-US" sz="3799" spc="227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Driver-Passenger Connections</a:t>
            </a:r>
            <a:r>
              <a:rPr lang="en-US" sz="3799" spc="22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services like Grab and Uber, the multi-sources shortest path problem optimizes routes between multiple passengers and drivers, minimizing wait times and travel distances.</a:t>
            </a:r>
          </a:p>
          <a:p>
            <a:pPr algn="l">
              <a:lnSpc>
                <a:spcPts val="2699"/>
              </a:lnSpc>
            </a:pPr>
          </a:p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2439021"/>
            <a:ext cx="9303481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What is a graph?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4950" y="4421096"/>
            <a:ext cx="14674803" cy="354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69"/>
              </a:lnSpc>
              <a:spcBef>
                <a:spcPct val="0"/>
              </a:spcBef>
            </a:pPr>
            <a:r>
              <a:rPr lang="en-US" sz="4199" spc="25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b="true" sz="4199" spc="25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graph </a:t>
            </a:r>
            <a:r>
              <a:rPr lang="en-US" sz="4199" i="true" spc="25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(in graph theory)</a:t>
            </a:r>
            <a:r>
              <a:rPr lang="en-US" b="true" sz="4199" spc="25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4199" spc="25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is a data structure that represents relationships between entities, where nodes represent entities and edges represent their connections.</a:t>
            </a:r>
          </a:p>
          <a:p>
            <a:pPr algn="l" marL="0" indent="0" lvl="0">
              <a:lnSpc>
                <a:spcPts val="566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761701"/>
            <a:ext cx="16507939" cy="119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3"/>
              </a:lnSpc>
            </a:pPr>
            <a:r>
              <a:rPr lang="en-US" sz="91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Real applications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341719" y="1897207"/>
            <a:ext cx="16312927" cy="292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9"/>
              </a:lnSpc>
            </a:pPr>
            <a:r>
              <a:rPr lang="en-US" sz="3799" spc="227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Warehouse and Delivery Optimization</a:t>
            </a:r>
            <a:r>
              <a:rPr lang="en-US" sz="3799" spc="22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optimizes routes within warehouses and delivery networks by calculating efficient paths for workers and vehicles from various starting points to multiple destinations. Improving operational efficiency.</a:t>
            </a:r>
          </a:p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448406" y="4823287"/>
            <a:ext cx="6834134" cy="4587413"/>
          </a:xfrm>
          <a:custGeom>
            <a:avLst/>
            <a:gdLst/>
            <a:ahLst/>
            <a:cxnLst/>
            <a:rect r="r" b="b" t="t" l="l"/>
            <a:pathLst>
              <a:path h="4587413" w="6834134">
                <a:moveTo>
                  <a:pt x="0" y="0"/>
                </a:moveTo>
                <a:lnTo>
                  <a:pt x="6834135" y="0"/>
                </a:lnTo>
                <a:lnTo>
                  <a:pt x="6834135" y="4587413"/>
                </a:lnTo>
                <a:lnTo>
                  <a:pt x="0" y="45874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2203" y="4823287"/>
            <a:ext cx="10429932" cy="3833000"/>
          </a:xfrm>
          <a:custGeom>
            <a:avLst/>
            <a:gdLst/>
            <a:ahLst/>
            <a:cxnLst/>
            <a:rect r="r" b="b" t="t" l="l"/>
            <a:pathLst>
              <a:path h="3833000" w="10429932">
                <a:moveTo>
                  <a:pt x="0" y="0"/>
                </a:moveTo>
                <a:lnTo>
                  <a:pt x="10429932" y="0"/>
                </a:lnTo>
                <a:lnTo>
                  <a:pt x="10429932" y="3833000"/>
                </a:lnTo>
                <a:lnTo>
                  <a:pt x="0" y="3833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628301" y="4094797"/>
            <a:ext cx="11936777" cy="6192203"/>
          </a:xfrm>
          <a:custGeom>
            <a:avLst/>
            <a:gdLst/>
            <a:ahLst/>
            <a:cxnLst/>
            <a:rect r="r" b="b" t="t" l="l"/>
            <a:pathLst>
              <a:path h="6192203" w="11936777">
                <a:moveTo>
                  <a:pt x="0" y="0"/>
                </a:moveTo>
                <a:lnTo>
                  <a:pt x="11936777" y="0"/>
                </a:lnTo>
                <a:lnTo>
                  <a:pt x="11936777" y="6192203"/>
                </a:lnTo>
                <a:lnTo>
                  <a:pt x="0" y="61922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49372" y="457415"/>
            <a:ext cx="15434117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Multisource shortest path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9372" y="1587080"/>
            <a:ext cx="15618530" cy="2887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89"/>
              </a:lnSpc>
              <a:spcBef>
                <a:spcPct val="0"/>
              </a:spcBef>
            </a:pPr>
            <a:r>
              <a:rPr lang="en-US" b="true" sz="3399" spc="20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Suppose there are n towns connected by m bidirectional roads. </a:t>
            </a:r>
            <a:r>
              <a:rPr lang="en-US" sz="3399" spc="20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Each road's weight represents the travel time between two towns. The goal is to find the minimum travel time from the nearest police station for each town, with a cost of 0 for towns that have a police station.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45821" y="7828099"/>
            <a:ext cx="15620656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Is BFS a good idea?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222611" y="1188221"/>
            <a:ext cx="11936777" cy="6192203"/>
          </a:xfrm>
          <a:custGeom>
            <a:avLst/>
            <a:gdLst/>
            <a:ahLst/>
            <a:cxnLst/>
            <a:rect r="r" b="b" t="t" l="l"/>
            <a:pathLst>
              <a:path h="6192203" w="11936777">
                <a:moveTo>
                  <a:pt x="0" y="0"/>
                </a:moveTo>
                <a:lnTo>
                  <a:pt x="11936777" y="0"/>
                </a:lnTo>
                <a:lnTo>
                  <a:pt x="11936777" y="6192203"/>
                </a:lnTo>
                <a:lnTo>
                  <a:pt x="0" y="619220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2054528"/>
            <a:ext cx="16149696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Multisource BFS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4950" y="4031325"/>
            <a:ext cx="16218218" cy="3373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0"/>
              </a:lnSpc>
            </a:pPr>
            <a:r>
              <a:rPr lang="en-US" sz="5340" spc="32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idea: </a:t>
            </a:r>
            <a:r>
              <a:rPr lang="en-US" sz="5340" spc="32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Starting from all the towns with police stations simultaneously, BFS finds the shortest distance to all other towns.</a:t>
            </a:r>
          </a:p>
          <a:p>
            <a:pPr algn="l" marL="0" indent="0" lvl="0">
              <a:lnSpc>
                <a:spcPts val="5137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535305"/>
            <a:ext cx="16149696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Multisource BFS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36429" y="1703048"/>
            <a:ext cx="15076397" cy="740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9"/>
              </a:lnSpc>
            </a:pPr>
            <a:r>
              <a:rPr lang="en-US" sz="3622" spc="217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Step:</a:t>
            </a:r>
          </a:p>
          <a:p>
            <a:pPr algn="l" marL="782020" indent="-391010" lvl="1">
              <a:lnSpc>
                <a:spcPts val="4889"/>
              </a:lnSpc>
              <a:buFont typeface="Arial"/>
              <a:buChar char="•"/>
            </a:pPr>
            <a:r>
              <a:rPr lang="en-US" sz="3622" spc="21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1. Create a queue with all towns having police stations. Set their distances to 0</a:t>
            </a:r>
          </a:p>
          <a:p>
            <a:pPr algn="l" marL="782020" indent="-391010" lvl="1">
              <a:lnSpc>
                <a:spcPts val="4889"/>
              </a:lnSpc>
              <a:buFont typeface="Arial"/>
              <a:buChar char="•"/>
            </a:pPr>
            <a:r>
              <a:rPr lang="en-US" sz="3622" spc="21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lang="en-US" b="true" sz="3622" spc="21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Multisource BFS:</a:t>
            </a:r>
          </a:p>
          <a:p>
            <a:pPr algn="l" marL="1564040" indent="-521347" lvl="2">
              <a:lnSpc>
                <a:spcPts val="4889"/>
              </a:lnSpc>
              <a:buFont typeface="Arial"/>
              <a:buChar char="⚬"/>
            </a:pPr>
            <a:r>
              <a:rPr lang="en-US" sz="3622" spc="21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Dequeue a town and check its neighbors</a:t>
            </a:r>
          </a:p>
          <a:p>
            <a:pPr algn="l" marL="1564040" indent="-521347" lvl="2">
              <a:lnSpc>
                <a:spcPts val="4889"/>
              </a:lnSpc>
              <a:buFont typeface="Arial"/>
              <a:buChar char="⚬"/>
            </a:pPr>
            <a:r>
              <a:rPr lang="en-US" sz="3622" spc="21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 a neighbors has not been visited, update its distance as the current towns distance + vertex and enqueue it</a:t>
            </a:r>
          </a:p>
          <a:p>
            <a:pPr algn="l" marL="782020" indent="-391010" lvl="1">
              <a:lnSpc>
                <a:spcPts val="4889"/>
              </a:lnSpc>
              <a:buFont typeface="Arial"/>
              <a:buChar char="•"/>
            </a:pPr>
            <a:r>
              <a:rPr lang="en-US" sz="3622" spc="21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3. Continue until all reachable towns are visited</a:t>
            </a:r>
          </a:p>
          <a:p>
            <a:pPr algn="l">
              <a:lnSpc>
                <a:spcPts val="4889"/>
              </a:lnSpc>
            </a:pPr>
            <a:r>
              <a:rPr lang="en-US" sz="3622" spc="217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Complexity: </a:t>
            </a:r>
          </a:p>
          <a:p>
            <a:pPr algn="l" marL="782020" indent="-391010" lvl="1">
              <a:lnSpc>
                <a:spcPts val="4889"/>
              </a:lnSpc>
              <a:buFont typeface="Arial"/>
              <a:buChar char="•"/>
            </a:pPr>
            <a:r>
              <a:rPr lang="en-US" b="true" sz="3622" spc="21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Time: </a:t>
            </a:r>
            <a:r>
              <a:rPr lang="en-US" sz="3622" spc="21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O(V + E)</a:t>
            </a:r>
          </a:p>
          <a:p>
            <a:pPr algn="l" marL="782020" indent="-391010" lvl="1">
              <a:lnSpc>
                <a:spcPts val="4889"/>
              </a:lnSpc>
              <a:buFont typeface="Arial"/>
              <a:buChar char="•"/>
            </a:pPr>
            <a:r>
              <a:rPr lang="en-US" b="true" sz="3622" spc="21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Space: </a:t>
            </a:r>
            <a:r>
              <a:rPr lang="en-US" sz="3622" spc="21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O(V + E)</a:t>
            </a:r>
          </a:p>
          <a:p>
            <a:pPr algn="l" marL="0" indent="0" lvl="0">
              <a:lnSpc>
                <a:spcPts val="488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535305"/>
            <a:ext cx="16149696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Multisource BFS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04950" y="1712595"/>
            <a:ext cx="13345617" cy="7545705"/>
          </a:xfrm>
          <a:custGeom>
            <a:avLst/>
            <a:gdLst/>
            <a:ahLst/>
            <a:cxnLst/>
            <a:rect r="r" b="b" t="t" l="l"/>
            <a:pathLst>
              <a:path h="7545705" w="13345617">
                <a:moveTo>
                  <a:pt x="0" y="0"/>
                </a:moveTo>
                <a:lnTo>
                  <a:pt x="13345617" y="0"/>
                </a:lnTo>
                <a:lnTo>
                  <a:pt x="13345617" y="7545705"/>
                </a:lnTo>
                <a:lnTo>
                  <a:pt x="0" y="75457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9235" y="535305"/>
            <a:ext cx="14684255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Multisource BFS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913998" y="4235548"/>
            <a:ext cx="15620656" cy="135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84"/>
              </a:lnSpc>
            </a:pPr>
            <a:r>
              <a:rPr lang="en-US" sz="10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Is BFS optimal???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2079720" y="5913842"/>
            <a:ext cx="15620656" cy="95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74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-&gt; Only if the graph is unweighted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2096" y="7806407"/>
            <a:ext cx="16795904" cy="625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6"/>
              </a:lnSpc>
            </a:pPr>
            <a:r>
              <a:rPr lang="en-US" sz="48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As it returns the path with the least number of steps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45821" y="7411403"/>
            <a:ext cx="15620656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Is Dijkstra a good idea?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401554" y="1028700"/>
            <a:ext cx="11936777" cy="6192203"/>
          </a:xfrm>
          <a:custGeom>
            <a:avLst/>
            <a:gdLst/>
            <a:ahLst/>
            <a:cxnLst/>
            <a:rect r="r" b="b" t="t" l="l"/>
            <a:pathLst>
              <a:path h="6192203" w="11936777">
                <a:moveTo>
                  <a:pt x="0" y="0"/>
                </a:moveTo>
                <a:lnTo>
                  <a:pt x="11936777" y="0"/>
                </a:lnTo>
                <a:lnTo>
                  <a:pt x="11936777" y="6192203"/>
                </a:lnTo>
                <a:lnTo>
                  <a:pt x="0" y="619220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1956747"/>
            <a:ext cx="1171532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All-Pairs Dijkstra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641608" y="3760680"/>
            <a:ext cx="15309584" cy="268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84"/>
              </a:lnSpc>
              <a:spcBef>
                <a:spcPct val="0"/>
              </a:spcBef>
            </a:pPr>
            <a:r>
              <a:rPr lang="en-US" b="true" sz="5322" spc="31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idea: </a:t>
            </a:r>
            <a:r>
              <a:rPr lang="en-US" sz="5322" spc="3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Treat towns with police stations as a virtual source; use a priority queue to compute shortest paths.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505889" y="86925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296400" y="94107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5282649">
            <a:off x="16156685" y="4177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609815"/>
            <a:ext cx="1171532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All-Pairs Dijkstra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588829" y="1991240"/>
            <a:ext cx="11783841" cy="759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3222" spc="19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Step:</a:t>
            </a:r>
          </a:p>
          <a:p>
            <a:pPr algn="l" marL="695662" indent="-347831" lvl="1">
              <a:lnSpc>
                <a:spcPts val="4349"/>
              </a:lnSpc>
              <a:buFont typeface="Arial"/>
              <a:buChar char="•"/>
            </a:pPr>
            <a:r>
              <a:rPr lang="en-US" sz="3222" spc="19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1. Treat all towns with police stations as a virtual source. Add a virtual node and connect it to every police station with an edge weight of 0.</a:t>
            </a:r>
          </a:p>
          <a:p>
            <a:pPr algn="l" marL="695662" indent="-347831" lvl="1">
              <a:lnSpc>
                <a:spcPts val="4349"/>
              </a:lnSpc>
              <a:buFont typeface="Arial"/>
              <a:buChar char="•"/>
            </a:pPr>
            <a:r>
              <a:rPr lang="en-US" sz="3222" spc="19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lang="en-US" b="true" sz="3222" spc="19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Run Dijkstra from virtual sources:</a:t>
            </a:r>
          </a:p>
          <a:p>
            <a:pPr algn="l" marL="1391324" indent="-463775" lvl="2">
              <a:lnSpc>
                <a:spcPts val="4349"/>
              </a:lnSpc>
              <a:buFont typeface="Arial"/>
              <a:buChar char="⚬"/>
            </a:pPr>
            <a:r>
              <a:rPr lang="en-US" sz="3222" spc="19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 a priority queue to repeatedly extract the node with the smallest current distance</a:t>
            </a:r>
          </a:p>
          <a:p>
            <a:pPr algn="l" marL="1391324" indent="-463775" lvl="2">
              <a:lnSpc>
                <a:spcPts val="4349"/>
              </a:lnSpc>
              <a:buFont typeface="Arial"/>
              <a:buChar char="⚬"/>
            </a:pPr>
            <a:r>
              <a:rPr lang="en-US" sz="3222" spc="19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 each neighbor, update its distance if a shorter path is found.</a:t>
            </a:r>
          </a:p>
          <a:p>
            <a:pPr algn="l" marL="695662" indent="-347831" lvl="1">
              <a:lnSpc>
                <a:spcPts val="4349"/>
              </a:lnSpc>
              <a:buFont typeface="Arial"/>
              <a:buChar char="•"/>
            </a:pPr>
            <a:r>
              <a:rPr lang="en-US" sz="3222" spc="19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3. Remove the virtual source after processing</a:t>
            </a:r>
          </a:p>
          <a:p>
            <a:pPr algn="l">
              <a:lnSpc>
                <a:spcPts val="4349"/>
              </a:lnSpc>
            </a:pPr>
            <a:r>
              <a:rPr lang="en-US" sz="3222" spc="19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Complexity: </a:t>
            </a:r>
          </a:p>
          <a:p>
            <a:pPr algn="l" marL="695662" indent="-347831" lvl="1">
              <a:lnSpc>
                <a:spcPts val="4349"/>
              </a:lnSpc>
              <a:buFont typeface="Arial"/>
              <a:buChar char="•"/>
            </a:pPr>
            <a:r>
              <a:rPr lang="en-US" b="true" sz="3222" spc="19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Time: </a:t>
            </a:r>
            <a:r>
              <a:rPr lang="en-US" sz="3222" spc="19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O((V + E).logV)</a:t>
            </a:r>
          </a:p>
          <a:p>
            <a:pPr algn="l" marL="695662" indent="-347831" lvl="1">
              <a:lnSpc>
                <a:spcPts val="4349"/>
              </a:lnSpc>
              <a:buFont typeface="Arial"/>
              <a:buChar char="•"/>
            </a:pPr>
            <a:r>
              <a:rPr lang="en-US" b="true" sz="3222" spc="19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Space: </a:t>
            </a:r>
            <a:r>
              <a:rPr lang="en-US" sz="3222" spc="19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O(V + E)</a:t>
            </a:r>
          </a:p>
          <a:p>
            <a:pPr algn="l" marL="0" indent="0" lvl="0">
              <a:lnSpc>
                <a:spcPts val="4349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505889" y="86925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296400" y="94107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5282649">
            <a:off x="16156685" y="4177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945992" y="-235424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084683" y="2007067"/>
            <a:ext cx="5587767" cy="3701896"/>
          </a:xfrm>
          <a:custGeom>
            <a:avLst/>
            <a:gdLst/>
            <a:ahLst/>
            <a:cxnLst/>
            <a:rect r="r" b="b" t="t" l="l"/>
            <a:pathLst>
              <a:path h="3701896" w="5587767">
                <a:moveTo>
                  <a:pt x="0" y="0"/>
                </a:moveTo>
                <a:lnTo>
                  <a:pt x="5587767" y="0"/>
                </a:lnTo>
                <a:lnTo>
                  <a:pt x="5587767" y="3701896"/>
                </a:lnTo>
                <a:lnTo>
                  <a:pt x="0" y="37018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59964" y="6283645"/>
            <a:ext cx="5265796" cy="3712386"/>
          </a:xfrm>
          <a:custGeom>
            <a:avLst/>
            <a:gdLst/>
            <a:ahLst/>
            <a:cxnLst/>
            <a:rect r="r" b="b" t="t" l="l"/>
            <a:pathLst>
              <a:path h="3712386" w="5265796">
                <a:moveTo>
                  <a:pt x="0" y="0"/>
                </a:moveTo>
                <a:lnTo>
                  <a:pt x="5265796" y="0"/>
                </a:lnTo>
                <a:lnTo>
                  <a:pt x="5265796" y="3712386"/>
                </a:lnTo>
                <a:lnTo>
                  <a:pt x="0" y="37123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06162" y="5561486"/>
            <a:ext cx="6248346" cy="4615966"/>
          </a:xfrm>
          <a:custGeom>
            <a:avLst/>
            <a:gdLst/>
            <a:ahLst/>
            <a:cxnLst/>
            <a:rect r="r" b="b" t="t" l="l"/>
            <a:pathLst>
              <a:path h="4615966" w="6248346">
                <a:moveTo>
                  <a:pt x="0" y="0"/>
                </a:moveTo>
                <a:lnTo>
                  <a:pt x="6248346" y="0"/>
                </a:lnTo>
                <a:lnTo>
                  <a:pt x="6248346" y="4615966"/>
                </a:lnTo>
                <a:lnTo>
                  <a:pt x="0" y="4615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680033"/>
            <a:ext cx="4106724" cy="3313701"/>
          </a:xfrm>
          <a:custGeom>
            <a:avLst/>
            <a:gdLst/>
            <a:ahLst/>
            <a:cxnLst/>
            <a:rect r="r" b="b" t="t" l="l"/>
            <a:pathLst>
              <a:path h="3313701" w="4106724">
                <a:moveTo>
                  <a:pt x="0" y="0"/>
                </a:moveTo>
                <a:lnTo>
                  <a:pt x="4106724" y="0"/>
                </a:lnTo>
                <a:lnTo>
                  <a:pt x="4106724" y="3313701"/>
                </a:lnTo>
                <a:lnTo>
                  <a:pt x="0" y="33137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0694" y="1007695"/>
            <a:ext cx="12212935" cy="99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6"/>
              </a:lnSpc>
            </a:pPr>
            <a:r>
              <a:rPr lang="en-US" sz="78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Popular types of graph?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5855" y="2673817"/>
            <a:ext cx="9468217" cy="3749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0" indent="-399410" lvl="1">
              <a:lnSpc>
                <a:spcPts val="4994"/>
              </a:lnSpc>
              <a:buFont typeface="Arial"/>
              <a:buChar char="•"/>
            </a:pPr>
            <a:r>
              <a:rPr lang="en-US" b="true" sz="3699" spc="22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Undirected/Directed graph</a:t>
            </a:r>
          </a:p>
          <a:p>
            <a:pPr algn="l" marL="798820" indent="-399410" lvl="1">
              <a:lnSpc>
                <a:spcPts val="4994"/>
              </a:lnSpc>
              <a:buFont typeface="Arial"/>
              <a:buChar char="•"/>
            </a:pPr>
            <a:r>
              <a:rPr lang="en-US" b="true" sz="3699" spc="22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Unweighted/Weighted graph</a:t>
            </a:r>
          </a:p>
          <a:p>
            <a:pPr algn="l" marL="798820" indent="-399410" lvl="1">
              <a:lnSpc>
                <a:spcPts val="4994"/>
              </a:lnSpc>
              <a:buFont typeface="Arial"/>
              <a:buChar char="•"/>
            </a:pPr>
            <a:r>
              <a:rPr lang="en-US" b="true" sz="3699" spc="22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Acyclic/Cyclic graph</a:t>
            </a:r>
          </a:p>
          <a:p>
            <a:pPr algn="l" marL="798820" indent="-399410" lvl="1">
              <a:lnSpc>
                <a:spcPts val="4994"/>
              </a:lnSpc>
              <a:buFont typeface="Arial"/>
              <a:buChar char="•"/>
            </a:pPr>
            <a:r>
              <a:rPr lang="en-US" b="true" sz="3699" spc="22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Single/Multi graph</a:t>
            </a:r>
          </a:p>
          <a:p>
            <a:pPr algn="l" marL="798820" indent="-399410" lvl="1">
              <a:lnSpc>
                <a:spcPts val="4994"/>
              </a:lnSpc>
              <a:buFont typeface="Arial"/>
              <a:buChar char="•"/>
            </a:pPr>
            <a:r>
              <a:rPr lang="en-US" b="true" sz="3699" spc="22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Unconnected/Connected graph</a:t>
            </a:r>
          </a:p>
          <a:p>
            <a:pPr algn="l" marL="798820" indent="-399410" lvl="1">
              <a:lnSpc>
                <a:spcPts val="4994"/>
              </a:lnSpc>
              <a:spcBef>
                <a:spcPct val="0"/>
              </a:spcBef>
              <a:buFont typeface="Arial"/>
              <a:buChar char="•"/>
            </a:pPr>
            <a:r>
              <a:rPr lang="en-US" sz="3699" spc="22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...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505889" y="86925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296400" y="94107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156685" y="4177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04950" y="1577214"/>
            <a:ext cx="13003751" cy="8485659"/>
          </a:xfrm>
          <a:custGeom>
            <a:avLst/>
            <a:gdLst/>
            <a:ahLst/>
            <a:cxnLst/>
            <a:rect r="r" b="b" t="t" l="l"/>
            <a:pathLst>
              <a:path h="8485659" w="13003751">
                <a:moveTo>
                  <a:pt x="0" y="0"/>
                </a:moveTo>
                <a:lnTo>
                  <a:pt x="13003751" y="0"/>
                </a:lnTo>
                <a:lnTo>
                  <a:pt x="13003751" y="8485659"/>
                </a:lnTo>
                <a:lnTo>
                  <a:pt x="0" y="84856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4950" y="609815"/>
            <a:ext cx="1171532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All-Pairs Dijkstra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686387"/>
            <a:ext cx="15754350" cy="290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6"/>
              </a:lnSpc>
            </a:pPr>
            <a:r>
              <a:rPr lang="en-US" sz="78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Which algorithm design technique does Dijkstra's algorithm use?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641608" y="3629552"/>
            <a:ext cx="15770092" cy="3222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3822" spc="22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Answer: Greedy</a:t>
            </a:r>
          </a:p>
          <a:p>
            <a:pPr algn="l" marL="0" indent="0" lvl="0">
              <a:lnSpc>
                <a:spcPts val="5159"/>
              </a:lnSpc>
              <a:spcBef>
                <a:spcPct val="0"/>
              </a:spcBef>
            </a:pPr>
            <a:r>
              <a:rPr lang="en-US" sz="3822" spc="22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makes locally optimal choices at each step such as selecting the currently known shortest path to a vertex, with the hope that these choices lead to a globally optimal solution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505889" y="86925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296400" y="94107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5282649">
            <a:off x="16156685" y="4177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641608" y="7283237"/>
            <a:ext cx="15770092" cy="1927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59"/>
              </a:lnSpc>
              <a:spcBef>
                <a:spcPct val="0"/>
              </a:spcBef>
            </a:pPr>
            <a:r>
              <a:rPr lang="en-US" b="true" sz="3822" spc="22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Optimal substructure:</a:t>
            </a:r>
            <a:r>
              <a:rPr lang="en-US" sz="3822" spc="22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shortest path from the source to any vertex </a:t>
            </a:r>
            <a:r>
              <a:rPr lang="en-US" sz="3822" i="true" spc="229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v</a:t>
            </a:r>
            <a:r>
              <a:rPr lang="en-US" sz="3822" spc="22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must include the shortest path to every intermediate vertex </a:t>
            </a:r>
            <a:r>
              <a:rPr lang="en-US" sz="3822" i="true" spc="229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u</a:t>
            </a:r>
            <a:r>
              <a:rPr lang="en-US" sz="3822" spc="22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along that path.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18026" y="7236911"/>
            <a:ext cx="17737777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Is Dynamic Programming possible?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218026" y="950810"/>
            <a:ext cx="11936777" cy="6192203"/>
          </a:xfrm>
          <a:custGeom>
            <a:avLst/>
            <a:gdLst/>
            <a:ahLst/>
            <a:cxnLst/>
            <a:rect r="r" b="b" t="t" l="l"/>
            <a:pathLst>
              <a:path h="6192203" w="11936777">
                <a:moveTo>
                  <a:pt x="0" y="0"/>
                </a:moveTo>
                <a:lnTo>
                  <a:pt x="11936777" y="0"/>
                </a:lnTo>
                <a:lnTo>
                  <a:pt x="11936777" y="6192204"/>
                </a:lnTo>
                <a:lnTo>
                  <a:pt x="0" y="61922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36429" y="1293710"/>
            <a:ext cx="14640557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Floyd-Warshall algorithm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505889" y="86925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296400" y="94107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282649">
            <a:off x="16156685" y="4177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436429" y="4067504"/>
            <a:ext cx="16218218" cy="279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54"/>
              </a:lnSpc>
              <a:spcBef>
                <a:spcPct val="0"/>
              </a:spcBef>
            </a:pPr>
            <a:r>
              <a:rPr lang="en-US" b="true" sz="5522" spc="3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idea: </a:t>
            </a:r>
            <a:r>
              <a:rPr lang="en-US" sz="5522" spc="3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Compute shortest paths between all pairs of towns using dynamic programming.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658289" y="88449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448800" y="95631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282649">
            <a:off x="16309085" y="5701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457415"/>
            <a:ext cx="14640557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Floyd-Warshall algorithm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505889" y="86925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296400" y="94107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282649">
            <a:off x="16156685" y="4177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741229" y="2402416"/>
            <a:ext cx="13612261" cy="646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3822" spc="22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Step:</a:t>
            </a:r>
          </a:p>
          <a:p>
            <a:pPr algn="l" marL="825199" indent="-412599" lvl="1">
              <a:lnSpc>
                <a:spcPts val="5159"/>
              </a:lnSpc>
              <a:buFont typeface="Arial"/>
              <a:buChar char="•"/>
            </a:pPr>
            <a:r>
              <a:rPr lang="en-US" sz="3822" spc="22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1. </a:t>
            </a:r>
            <a:r>
              <a:rPr lang="en-US" b="true" sz="3822" spc="22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Initialize a </a:t>
            </a:r>
            <a:r>
              <a:rPr lang="en-US" b="true" sz="3822" i="true" spc="229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n</a:t>
            </a:r>
            <a:r>
              <a:rPr lang="en-US" b="true" sz="3822" spc="22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x</a:t>
            </a:r>
            <a:r>
              <a:rPr lang="en-US" b="true" sz="3822" i="true" spc="229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n</a:t>
            </a:r>
            <a:r>
              <a:rPr lang="en-US" b="true" sz="3822" spc="22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distance matrix:</a:t>
            </a:r>
          </a:p>
          <a:p>
            <a:pPr algn="l" marL="1650398" indent="-550133" lvl="2">
              <a:lnSpc>
                <a:spcPts val="5159"/>
              </a:lnSpc>
              <a:buFont typeface="Arial"/>
              <a:buChar char="⚬"/>
            </a:pPr>
            <a:r>
              <a:rPr lang="en-US" sz="3822" spc="22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Set </a:t>
            </a:r>
            <a:r>
              <a:rPr lang="en-US" sz="3822" i="true" spc="229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dist</a:t>
            </a:r>
            <a:r>
              <a:rPr lang="en-US" sz="3822" spc="22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[i][j] to the road weight, </a:t>
            </a:r>
            <a:r>
              <a:rPr lang="en-US" b="true" sz="3822" i="true" spc="229" u="sng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dist[i][i]=0</a:t>
            </a:r>
          </a:p>
          <a:p>
            <a:pPr algn="l" marL="825199" indent="-412599" lvl="1">
              <a:lnSpc>
                <a:spcPts val="5159"/>
              </a:lnSpc>
              <a:buFont typeface="Arial"/>
              <a:buChar char="•"/>
            </a:pPr>
            <a:r>
              <a:rPr lang="en-US" sz="3822" spc="22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lang="en-US" b="true" sz="3822" spc="22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Floyd-Warshall algorithm:</a:t>
            </a:r>
          </a:p>
          <a:p>
            <a:pPr algn="l" marL="1650398" indent="-550133" lvl="2">
              <a:lnSpc>
                <a:spcPts val="5159"/>
              </a:lnSpc>
              <a:buFont typeface="Arial"/>
              <a:buChar char="⚬"/>
            </a:pPr>
            <a:r>
              <a:rPr lang="en-US" sz="3822" spc="22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 each town k, update all pairs (i, j):</a:t>
            </a:r>
          </a:p>
          <a:p>
            <a:pPr algn="l" marL="2475597" indent="-618899" lvl="3">
              <a:lnSpc>
                <a:spcPts val="5159"/>
              </a:lnSpc>
              <a:buFont typeface="Arial"/>
              <a:buChar char="￭"/>
            </a:pPr>
            <a:r>
              <a:rPr lang="en-US" sz="3822" i="true" spc="229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dist</a:t>
            </a:r>
            <a:r>
              <a:rPr lang="en-US" sz="3822" spc="22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[i][j] = min(</a:t>
            </a:r>
            <a:r>
              <a:rPr lang="en-US" sz="3822" i="true" spc="229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dist</a:t>
            </a:r>
            <a:r>
              <a:rPr lang="en-US" sz="3822" spc="22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[i][j], </a:t>
            </a:r>
            <a:r>
              <a:rPr lang="en-US" sz="3822" i="true" spc="229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dist</a:t>
            </a:r>
            <a:r>
              <a:rPr lang="en-US" sz="3822" spc="22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[i][k]+ </a:t>
            </a:r>
            <a:r>
              <a:rPr lang="en-US" sz="3822" i="true" spc="229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dist</a:t>
            </a:r>
            <a:r>
              <a:rPr lang="en-US" sz="3822" spc="22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[k][j])</a:t>
            </a:r>
          </a:p>
          <a:p>
            <a:pPr algn="l">
              <a:lnSpc>
                <a:spcPts val="5159"/>
              </a:lnSpc>
            </a:pPr>
            <a:r>
              <a:rPr lang="en-US" sz="3822" spc="22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Complexity: </a:t>
            </a:r>
          </a:p>
          <a:p>
            <a:pPr algn="l" marL="825199" indent="-412599" lvl="1">
              <a:lnSpc>
                <a:spcPts val="5159"/>
              </a:lnSpc>
              <a:buFont typeface="Arial"/>
              <a:buChar char="•"/>
            </a:pPr>
            <a:r>
              <a:rPr lang="en-US" b="true" sz="3822" spc="22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Time: </a:t>
            </a:r>
            <a:r>
              <a:rPr lang="en-US" sz="3822" spc="22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O(V³)</a:t>
            </a:r>
          </a:p>
          <a:p>
            <a:pPr algn="l" marL="825199" indent="-412599" lvl="1">
              <a:lnSpc>
                <a:spcPts val="5159"/>
              </a:lnSpc>
              <a:buFont typeface="Arial"/>
              <a:buChar char="•"/>
            </a:pPr>
            <a:r>
              <a:rPr lang="en-US" b="true" sz="3822" spc="22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Space: </a:t>
            </a:r>
            <a:r>
              <a:rPr lang="en-US" sz="3822" spc="22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O(V²)</a:t>
            </a:r>
          </a:p>
          <a:p>
            <a:pPr algn="l" marL="0" indent="0" lvl="0">
              <a:lnSpc>
                <a:spcPts val="5159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658289" y="88449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448800" y="95631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282649">
            <a:off x="16309085" y="5701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1229" y="535305"/>
            <a:ext cx="14640557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Floyd-Warshall algorithm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505889" y="86925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296400" y="94107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282649">
            <a:off x="16156685" y="4177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658289" y="88449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448800" y="95631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5282649">
            <a:off x="16309085" y="5701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588829" y="2074545"/>
            <a:ext cx="16065818" cy="675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9"/>
              </a:lnSpc>
            </a:pPr>
            <a:r>
              <a:rPr lang="en-US" sz="4399" spc="26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Floyd-Warshall is a dynamic programming approach!</a:t>
            </a:r>
          </a:p>
          <a:p>
            <a:pPr algn="l">
              <a:lnSpc>
                <a:spcPts val="5939"/>
              </a:lnSpc>
            </a:pPr>
            <a:r>
              <a:rPr lang="en-US" sz="4399" spc="26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  <a:p>
            <a:pPr algn="l" marL="949957" indent="-474979" lvl="1">
              <a:lnSpc>
                <a:spcPts val="5939"/>
              </a:lnSpc>
              <a:buFont typeface="Arial"/>
              <a:buChar char="•"/>
            </a:pPr>
            <a:r>
              <a:rPr lang="en-US" b="true" sz="4399" spc="26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Optimal Substructure: </a:t>
            </a:r>
            <a:r>
              <a:rPr lang="en-US" sz="4399" spc="26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shortest path from i to j can be built by combining the shortest paths from i to k and from k to j</a:t>
            </a:r>
          </a:p>
          <a:p>
            <a:pPr algn="l" marL="1899915" indent="-633305" lvl="2">
              <a:lnSpc>
                <a:spcPts val="5939"/>
              </a:lnSpc>
              <a:buFont typeface="Arial"/>
              <a:buChar char="⚬"/>
            </a:pPr>
            <a:r>
              <a:rPr lang="en-US" sz="4399" i="true" spc="263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dist[i][j]</a:t>
            </a:r>
            <a:r>
              <a:rPr lang="en-US" sz="4399" spc="26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= min(</a:t>
            </a:r>
            <a:r>
              <a:rPr lang="en-US" sz="4399" i="true" spc="263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dist[i][j], dist[i][k]</a:t>
            </a:r>
            <a:r>
              <a:rPr lang="en-US" sz="4399" spc="26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+ </a:t>
            </a:r>
            <a:r>
              <a:rPr lang="en-US" sz="4399" i="true" spc="263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dist[k][j]</a:t>
            </a:r>
            <a:r>
              <a:rPr lang="en-US" sz="4399" spc="26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</a:p>
          <a:p>
            <a:pPr algn="l" marL="949957" indent="-474979" lvl="1">
              <a:lnSpc>
                <a:spcPts val="59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399" spc="26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Overlapping Subproblems: </a:t>
            </a:r>
            <a:r>
              <a:rPr lang="en-US" sz="4399" spc="26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Shortest paths with up to k intermediate vertices are computed and reused to find paths with k+1 intermediate vertices.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8110" y="3545205"/>
            <a:ext cx="17737777" cy="338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Is there any case where Floyd-Warshall outperforms Dijkstra in terms of time cost???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13246" y="1804347"/>
            <a:ext cx="17737777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Let’s consider this graph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710968" y="3424025"/>
            <a:ext cx="11301259" cy="5834275"/>
          </a:xfrm>
          <a:custGeom>
            <a:avLst/>
            <a:gdLst/>
            <a:ahLst/>
            <a:cxnLst/>
            <a:rect r="r" b="b" t="t" l="l"/>
            <a:pathLst>
              <a:path h="5834275" w="11301259">
                <a:moveTo>
                  <a:pt x="0" y="0"/>
                </a:moveTo>
                <a:lnTo>
                  <a:pt x="11301259" y="0"/>
                </a:lnTo>
                <a:lnTo>
                  <a:pt x="11301259" y="5834275"/>
                </a:lnTo>
                <a:lnTo>
                  <a:pt x="0" y="58342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4833" y="3078902"/>
            <a:ext cx="16117052" cy="4977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1557" indent="-455778" lvl="1">
              <a:lnSpc>
                <a:spcPts val="5699"/>
              </a:lnSpc>
              <a:buFont typeface="Arial"/>
              <a:buChar char="•"/>
            </a:pPr>
            <a:r>
              <a:rPr lang="en-US" b="true" sz="4222" spc="25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Time complexity:</a:t>
            </a:r>
            <a:r>
              <a:rPr lang="en-US" sz="4222" spc="25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O(V³) where V is the number of vertices, this complexity is independent of the number of edges making it particularly effective for dense graphs.</a:t>
            </a:r>
          </a:p>
          <a:p>
            <a:pPr algn="l" marL="911557" indent="-455778" lvl="1">
              <a:lnSpc>
                <a:spcPts val="56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222" spc="25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Efficiency: </a:t>
            </a:r>
            <a:r>
              <a:rPr lang="en-US" sz="4222" spc="25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computes all-pairs shortest paths in one execution, avoiding the repeated runs required by single-source shortest-path algorithms.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47395"/>
            <a:ext cx="16654162" cy="207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4"/>
              </a:lnSpc>
            </a:pPr>
            <a:r>
              <a:rPr lang="en-US" sz="8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Floyd-Warshall is more suitable on small but dense graphs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10968" y="7378593"/>
            <a:ext cx="10466065" cy="2686477"/>
          </a:xfrm>
          <a:custGeom>
            <a:avLst/>
            <a:gdLst/>
            <a:ahLst/>
            <a:cxnLst/>
            <a:rect r="r" b="b" t="t" l="l"/>
            <a:pathLst>
              <a:path h="2686477" w="10466065">
                <a:moveTo>
                  <a:pt x="0" y="0"/>
                </a:moveTo>
                <a:lnTo>
                  <a:pt x="10466064" y="0"/>
                </a:lnTo>
                <a:lnTo>
                  <a:pt x="10466064" y="2686476"/>
                </a:lnTo>
                <a:lnTo>
                  <a:pt x="0" y="2686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98473"/>
            <a:ext cx="19051301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Running results in the following graph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710968" y="1544318"/>
            <a:ext cx="11301259" cy="5834275"/>
          </a:xfrm>
          <a:custGeom>
            <a:avLst/>
            <a:gdLst/>
            <a:ahLst/>
            <a:cxnLst/>
            <a:rect r="r" b="b" t="t" l="l"/>
            <a:pathLst>
              <a:path h="5834275" w="11301259">
                <a:moveTo>
                  <a:pt x="0" y="0"/>
                </a:moveTo>
                <a:lnTo>
                  <a:pt x="11301259" y="0"/>
                </a:lnTo>
                <a:lnTo>
                  <a:pt x="11301259" y="5834275"/>
                </a:lnTo>
                <a:lnTo>
                  <a:pt x="0" y="5834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9623" y="699447"/>
            <a:ext cx="15468753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When can we use graph algorithms??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374874"/>
            <a:ext cx="15849677" cy="691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67" indent="-453384" lvl="1">
              <a:lnSpc>
                <a:spcPts val="56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99" spc="25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Relationships or Connections between Entities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3871248" y="-58348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3"/>
                </a:lnTo>
                <a:lnTo>
                  <a:pt x="0" y="30685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4674073"/>
            <a:ext cx="15849677" cy="2834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67" indent="-453384" lvl="1">
              <a:lnSpc>
                <a:spcPts val="5669"/>
              </a:lnSpc>
              <a:buFont typeface="Arial"/>
              <a:buChar char="•"/>
            </a:pPr>
            <a:r>
              <a:rPr lang="en-US" b="true" sz="4199" spc="25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Problems like </a:t>
            </a:r>
            <a:r>
              <a:rPr lang="en-US" b="true" sz="4199" spc="25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Optimization of Flows or Resource Allocation:</a:t>
            </a:r>
            <a:r>
              <a:rPr lang="en-US" sz="4199" spc="25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Optimizing routes, costs or resource distribution...</a:t>
            </a:r>
          </a:p>
          <a:p>
            <a:pPr algn="l">
              <a:lnSpc>
                <a:spcPts val="566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134245"/>
            <a:ext cx="15849677" cy="1405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67" indent="-453384" lvl="1">
              <a:lnSpc>
                <a:spcPts val="56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99" spc="25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Structural Analysis and Partitioning:</a:t>
            </a:r>
            <a:r>
              <a:rPr lang="en-US" sz="4199" spc="25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Identifying important nodes, or graphs partitioning...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505889" y="86925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296400" y="94107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156685" y="4177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658289" y="88449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448800" y="95631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5282649">
            <a:off x="16309085" y="5701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504950" y="268544"/>
            <a:ext cx="14640557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Floyd-Warshall algorithm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04950" y="1445834"/>
            <a:ext cx="8209433" cy="8602628"/>
          </a:xfrm>
          <a:custGeom>
            <a:avLst/>
            <a:gdLst/>
            <a:ahLst/>
            <a:cxnLst/>
            <a:rect r="r" b="b" t="t" l="l"/>
            <a:pathLst>
              <a:path h="8602628" w="8209433">
                <a:moveTo>
                  <a:pt x="0" y="0"/>
                </a:moveTo>
                <a:lnTo>
                  <a:pt x="8209433" y="0"/>
                </a:lnTo>
                <a:lnTo>
                  <a:pt x="8209433" y="8602628"/>
                </a:lnTo>
                <a:lnTo>
                  <a:pt x="0" y="86026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4022990"/>
            <a:ext cx="11301259" cy="5834275"/>
          </a:xfrm>
          <a:custGeom>
            <a:avLst/>
            <a:gdLst/>
            <a:ahLst/>
            <a:cxnLst/>
            <a:rect r="r" b="b" t="t" l="l"/>
            <a:pathLst>
              <a:path h="5834275" w="11301259">
                <a:moveTo>
                  <a:pt x="0" y="0"/>
                </a:moveTo>
                <a:lnTo>
                  <a:pt x="11301258" y="0"/>
                </a:lnTo>
                <a:lnTo>
                  <a:pt x="11301258" y="5834275"/>
                </a:lnTo>
                <a:lnTo>
                  <a:pt x="0" y="5834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6163" y="484148"/>
            <a:ext cx="17867745" cy="1133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6"/>
              </a:lnSpc>
            </a:pPr>
            <a:r>
              <a:rPr lang="en-US" sz="88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Let’s take a look at this scenario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0770" y="1569873"/>
            <a:ext cx="15618530" cy="2887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</a:pPr>
            <a:r>
              <a:rPr lang="en-US" sz="3399" spc="20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Some towns have successfully implemented time-travel technology, </a:t>
            </a:r>
            <a:r>
              <a:rPr lang="en-US" sz="3399" spc="20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which enable the use of time-travel routes that reduce travel time or even save time by going back in time, represented as edges with negative weights.</a:t>
            </a:r>
          </a:p>
          <a:p>
            <a:pPr algn="l" marL="0" indent="0" lvl="0">
              <a:lnSpc>
                <a:spcPts val="458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9132" y="4097655"/>
            <a:ext cx="17737777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How can we find optimal paths in this scenarios???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1956747"/>
            <a:ext cx="13848539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Bellman-Ford algorithm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641608" y="3953598"/>
            <a:ext cx="15770092" cy="279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54"/>
              </a:lnSpc>
              <a:spcBef>
                <a:spcPct val="0"/>
              </a:spcBef>
            </a:pPr>
            <a:r>
              <a:rPr lang="en-US" b="true" sz="5522" spc="3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idea: </a:t>
            </a:r>
            <a:r>
              <a:rPr lang="en-US" sz="5522" spc="3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Iteratively relaxes all edges V - 1 times to compute the shortest distances from source nodes to all other nodes.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505889" y="86925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296400" y="94107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5282649">
            <a:off x="16156685" y="4177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0223" y="4097655"/>
            <a:ext cx="17737777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How can Bellman-Ford tackle roads with negative weights???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334046"/>
            <a:ext cx="16117052" cy="6924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6325" indent="-488163" lvl="1">
              <a:lnSpc>
                <a:spcPts val="6104"/>
              </a:lnSpc>
              <a:buFont typeface="Arial"/>
              <a:buChar char="•"/>
            </a:pPr>
            <a:r>
              <a:rPr lang="en-US" b="true" sz="4522" spc="27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Relaxation Technique:</a:t>
            </a:r>
            <a:r>
              <a:rPr lang="en-US" sz="4522" spc="27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If a path through the edge </a:t>
            </a:r>
            <a:r>
              <a:rPr lang="en-US" sz="4522" i="true" spc="27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(u, v)</a:t>
            </a:r>
            <a:r>
              <a:rPr lang="en-US" sz="4522" spc="27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with weight</a:t>
            </a:r>
            <a:r>
              <a:rPr lang="en-US" sz="4522" i="true" spc="27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w</a:t>
            </a:r>
            <a:r>
              <a:rPr lang="en-US" sz="4522" spc="27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offers a lower cost than the current cost stored in </a:t>
            </a:r>
            <a:r>
              <a:rPr lang="en-US" sz="4522" i="true" spc="27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dist[v]</a:t>
            </a:r>
            <a:r>
              <a:rPr lang="en-US" sz="4522" spc="27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then update  </a:t>
            </a:r>
            <a:r>
              <a:rPr lang="en-US" sz="4522" i="true" spc="27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dist[v]</a:t>
            </a:r>
            <a:r>
              <a:rPr lang="en-US" sz="4522" spc="27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n-US" sz="4522" i="true" spc="27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dist[u]</a:t>
            </a:r>
            <a:r>
              <a:rPr lang="en-US" sz="4522" spc="27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+ </a:t>
            </a:r>
            <a:r>
              <a:rPr lang="en-US" sz="4522" i="true" spc="27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w</a:t>
            </a:r>
            <a:r>
              <a:rPr lang="en-US" sz="4522" spc="27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making the algorithm flexible enough to handle both positive and negative weights.</a:t>
            </a:r>
          </a:p>
          <a:p>
            <a:pPr algn="l" marL="976325" indent="-488163" lvl="1">
              <a:lnSpc>
                <a:spcPts val="610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522" spc="27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Final pass:</a:t>
            </a:r>
            <a:r>
              <a:rPr lang="en-US" sz="4522" spc="27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After V-1 iterations, an extra relaxation is performed to find possible negative-weight cycle indicating an infeasible solution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5171" y="768655"/>
            <a:ext cx="13848539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Bellman-Ford algorithm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609815"/>
            <a:ext cx="1348297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Bellman-Ford algorithm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504950" y="1729955"/>
            <a:ext cx="16424060" cy="736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9"/>
              </a:lnSpc>
            </a:pPr>
            <a:r>
              <a:rPr lang="en-US" sz="4222" spc="25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Bellman-Ford uses ideas from dynamic programming!</a:t>
            </a:r>
          </a:p>
          <a:p>
            <a:pPr algn="l">
              <a:lnSpc>
                <a:spcPts val="5294"/>
              </a:lnSpc>
            </a:pPr>
          </a:p>
          <a:p>
            <a:pPr algn="l" marL="846788" indent="-423394" lvl="1">
              <a:lnSpc>
                <a:spcPts val="5294"/>
              </a:lnSpc>
              <a:buFont typeface="Arial"/>
              <a:buChar char="•"/>
            </a:pPr>
            <a:r>
              <a:rPr lang="en-US" b="true" sz="3922" spc="23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Optimal Substructure: </a:t>
            </a:r>
            <a:r>
              <a:rPr lang="en-US" sz="3922" spc="2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shortest path from the source to any vertex </a:t>
            </a:r>
            <a:r>
              <a:rPr lang="en-US" sz="3922" i="true" spc="235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v</a:t>
            </a:r>
            <a:r>
              <a:rPr lang="en-US" sz="3922" spc="2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can be constructed by combining the shortest path from the source to a predecessor </a:t>
            </a:r>
            <a:r>
              <a:rPr lang="en-US" sz="3922" i="true" spc="235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u</a:t>
            </a:r>
            <a:r>
              <a:rPr lang="en-US" sz="3922" spc="2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of </a:t>
            </a:r>
            <a:r>
              <a:rPr lang="en-US" sz="3922" i="true" spc="235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v</a:t>
            </a:r>
            <a:r>
              <a:rPr lang="en-US" sz="3922" spc="2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with the edge (</a:t>
            </a:r>
            <a:r>
              <a:rPr lang="en-US" sz="3922" i="true" spc="235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u, v</a:t>
            </a:r>
            <a:r>
              <a:rPr lang="en-US" sz="3922" spc="2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</a:p>
          <a:p>
            <a:pPr algn="l" marL="846788" indent="-423394" lvl="1">
              <a:lnSpc>
                <a:spcPts val="5294"/>
              </a:lnSpc>
              <a:buFont typeface="Arial"/>
              <a:buChar char="•"/>
            </a:pPr>
            <a:r>
              <a:rPr lang="en-US" b="true" sz="3922" spc="23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Overlapping Subproblems:</a:t>
            </a:r>
            <a:r>
              <a:rPr lang="en-US" sz="3922" spc="2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The algorithm computes solutions to subproblems (shortest paths involving </a:t>
            </a:r>
            <a:r>
              <a:rPr lang="en-US" sz="3922" i="true" spc="235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k</a:t>
            </a:r>
            <a:r>
              <a:rPr lang="en-US" sz="3922" spc="2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edges) and reuses them to build the solution for paths involving </a:t>
            </a:r>
            <a:r>
              <a:rPr lang="en-US" sz="3922" i="true" spc="235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k</a:t>
            </a:r>
            <a:r>
              <a:rPr lang="en-US" sz="3922" spc="2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+1 edges</a:t>
            </a:r>
          </a:p>
          <a:p>
            <a:pPr algn="l" marL="0" indent="0" lvl="0">
              <a:lnSpc>
                <a:spcPts val="5294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505889" y="86925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296400" y="94107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5282649">
            <a:off x="16156685" y="4177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609815"/>
            <a:ext cx="1348297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Bellman-Ford algorithm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588829" y="1991240"/>
            <a:ext cx="15822871" cy="81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3222" spc="19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Step:</a:t>
            </a:r>
          </a:p>
          <a:p>
            <a:pPr algn="l" marL="695662" indent="-347831" lvl="1">
              <a:lnSpc>
                <a:spcPts val="4349"/>
              </a:lnSpc>
              <a:buFont typeface="Arial"/>
              <a:buChar char="•"/>
            </a:pPr>
            <a:r>
              <a:rPr lang="en-US" sz="3222" spc="19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1. Create a distance array “dist” of size V, all values are initially set to infinity except source nodes.</a:t>
            </a:r>
          </a:p>
          <a:p>
            <a:pPr algn="l" marL="695662" indent="-347831" lvl="1">
              <a:lnSpc>
                <a:spcPts val="4349"/>
              </a:lnSpc>
              <a:buFont typeface="Arial"/>
              <a:buChar char="•"/>
            </a:pPr>
            <a:r>
              <a:rPr lang="en-US" sz="3222" spc="19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lang="en-US" b="true" sz="3222" spc="19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Relaxation:</a:t>
            </a:r>
          </a:p>
          <a:p>
            <a:pPr algn="l" marL="1391324" indent="-463775" lvl="2">
              <a:lnSpc>
                <a:spcPts val="4349"/>
              </a:lnSpc>
              <a:buFont typeface="Arial"/>
              <a:buChar char="⚬"/>
            </a:pPr>
            <a:r>
              <a:rPr lang="en-US" sz="3222" spc="19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 each edge (u, v) with weight w:</a:t>
            </a:r>
          </a:p>
          <a:p>
            <a:pPr algn="l" marL="2086987" indent="-521747" lvl="3">
              <a:lnSpc>
                <a:spcPts val="4349"/>
              </a:lnSpc>
              <a:buFont typeface="Arial"/>
              <a:buChar char="￭"/>
            </a:pPr>
            <a:r>
              <a:rPr lang="en-US" sz="3222" spc="19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dist[v] = min(dist[v], dist[u] + w)</a:t>
            </a:r>
          </a:p>
          <a:p>
            <a:pPr algn="l" marL="2086987" indent="-521747" lvl="3">
              <a:lnSpc>
                <a:spcPts val="4349"/>
              </a:lnSpc>
              <a:buFont typeface="Arial"/>
              <a:buChar char="￭"/>
            </a:pPr>
            <a:r>
              <a:rPr lang="en-US" sz="3222" spc="19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dist[u] = min(dist[u], dist[v] + w)</a:t>
            </a:r>
          </a:p>
          <a:p>
            <a:pPr algn="l" marL="695662" indent="-347831" lvl="1">
              <a:lnSpc>
                <a:spcPts val="4349"/>
              </a:lnSpc>
              <a:buFont typeface="Arial"/>
              <a:buChar char="•"/>
            </a:pPr>
            <a:r>
              <a:rPr lang="en-US" sz="3222" spc="19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  <a:r>
              <a:rPr lang="en-US" b="true" sz="3222" spc="19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Perform</a:t>
            </a:r>
            <a:r>
              <a:rPr lang="en-US" sz="3222" spc="19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the relaxation step </a:t>
            </a:r>
            <a:r>
              <a:rPr lang="en-US" b="true" sz="3222" spc="19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V-1 times</a:t>
            </a:r>
          </a:p>
          <a:p>
            <a:pPr algn="l" marL="695662" indent="-347831" lvl="1">
              <a:lnSpc>
                <a:spcPts val="4349"/>
              </a:lnSpc>
              <a:buFont typeface="Arial"/>
              <a:buChar char="•"/>
            </a:pPr>
            <a:r>
              <a:rPr lang="en-US" sz="3222" spc="19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4. </a:t>
            </a:r>
            <a:r>
              <a:rPr lang="en-US" b="true" sz="3222" spc="19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Negative weight cycle detection:</a:t>
            </a:r>
          </a:p>
          <a:p>
            <a:pPr algn="l" marL="1391324" indent="-463775" lvl="2">
              <a:lnSpc>
                <a:spcPts val="4349"/>
              </a:lnSpc>
              <a:buFont typeface="Arial"/>
              <a:buChar char="⚬"/>
            </a:pPr>
            <a:r>
              <a:rPr lang="en-US" sz="3222" spc="19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Perform one more relaxation. If any distance updates, a negative weight cycle exists, indicating an infeasible solution.</a:t>
            </a:r>
          </a:p>
          <a:p>
            <a:pPr algn="l">
              <a:lnSpc>
                <a:spcPts val="4349"/>
              </a:lnSpc>
            </a:pPr>
            <a:r>
              <a:rPr lang="en-US" sz="3222" spc="19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Complexity: </a:t>
            </a:r>
          </a:p>
          <a:p>
            <a:pPr algn="l" marL="695662" indent="-347831" lvl="1">
              <a:lnSpc>
                <a:spcPts val="4349"/>
              </a:lnSpc>
              <a:buFont typeface="Arial"/>
              <a:buChar char="•"/>
            </a:pPr>
            <a:r>
              <a:rPr lang="en-US" b="true" sz="3222" spc="19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Time: </a:t>
            </a:r>
            <a:r>
              <a:rPr lang="en-US" sz="3222" spc="19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O((V.E))</a:t>
            </a:r>
          </a:p>
          <a:p>
            <a:pPr algn="l" marL="695662" indent="-347831" lvl="1">
              <a:lnSpc>
                <a:spcPts val="4349"/>
              </a:lnSpc>
              <a:buFont typeface="Arial"/>
              <a:buChar char="•"/>
            </a:pPr>
            <a:r>
              <a:rPr lang="en-US" b="true" sz="3222" spc="19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Space: </a:t>
            </a:r>
            <a:r>
              <a:rPr lang="en-US" sz="3222" spc="19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O(V+E)</a:t>
            </a:r>
          </a:p>
          <a:p>
            <a:pPr algn="l" marL="0" indent="0" lvl="0">
              <a:lnSpc>
                <a:spcPts val="4349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505889" y="86925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296400" y="94107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5282649">
            <a:off x="16156685" y="4177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505889" y="86925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296400" y="94107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156685" y="4177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78817" y="1367790"/>
            <a:ext cx="9149595" cy="8919210"/>
          </a:xfrm>
          <a:custGeom>
            <a:avLst/>
            <a:gdLst/>
            <a:ahLst/>
            <a:cxnLst/>
            <a:rect r="r" b="b" t="t" l="l"/>
            <a:pathLst>
              <a:path h="8919210" w="9149595">
                <a:moveTo>
                  <a:pt x="0" y="0"/>
                </a:moveTo>
                <a:lnTo>
                  <a:pt x="9149596" y="0"/>
                </a:lnTo>
                <a:lnTo>
                  <a:pt x="9149596" y="8919210"/>
                </a:lnTo>
                <a:lnTo>
                  <a:pt x="0" y="89192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78817" y="190500"/>
            <a:ext cx="13193191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Bellman-Ford algorithm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00496" y="3872358"/>
            <a:ext cx="11936777" cy="6192203"/>
          </a:xfrm>
          <a:custGeom>
            <a:avLst/>
            <a:gdLst/>
            <a:ahLst/>
            <a:cxnLst/>
            <a:rect r="r" b="b" t="t" l="l"/>
            <a:pathLst>
              <a:path h="6192203" w="11936777">
                <a:moveTo>
                  <a:pt x="0" y="0"/>
                </a:moveTo>
                <a:lnTo>
                  <a:pt x="11936777" y="0"/>
                </a:lnTo>
                <a:lnTo>
                  <a:pt x="11936777" y="6192203"/>
                </a:lnTo>
                <a:lnTo>
                  <a:pt x="0" y="6192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23722" y="765419"/>
            <a:ext cx="14640557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Link to implemented code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4354" y="2635714"/>
            <a:ext cx="15724946" cy="842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8"/>
              </a:lnSpc>
            </a:pPr>
            <a:r>
              <a:rPr lang="en-US" sz="34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https://colab.research.google.com/drive/1Pvgzds65BZp_C2ow98dZE9vUvc30BiIE?usp=drive_link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33672" y="3901804"/>
            <a:ext cx="15620656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What are some applications of graph structure?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61329" y="1228725"/>
          <a:ext cx="17051560" cy="9058275"/>
        </p:xfrm>
        <a:graphic>
          <a:graphicData uri="http://schemas.openxmlformats.org/drawingml/2006/table">
            <a:tbl>
              <a:tblPr/>
              <a:tblGrid>
                <a:gridCol w="2370255"/>
                <a:gridCol w="5022176"/>
                <a:gridCol w="3190064"/>
                <a:gridCol w="6469065"/>
              </a:tblGrid>
              <a:tr h="10224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Algorithm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Key idea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Complexity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Best used for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15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159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BFS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Explores neighbors level-by-level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O(V + 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Unweighted graphs, large sparse graphs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99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Dijkstra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Uses a priority queue for shortest paths in weighted graphs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O((V + E)logV)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Weighted graphs, large sparse graphs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99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Bellman-Ford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Computes all-pairs shortest paths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O(V.E)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Graphs with negative weights or when other algorithms like Dijkstra cannot be applied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99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Floyd-Warshall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Relaxes edges repeatedly; handles negative weights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O(V³)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Dense graphs, small graph sizes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295247" y="190500"/>
            <a:ext cx="784875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Comparison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675742" y="2790600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57758" y="1502567"/>
            <a:ext cx="784875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QUIZ!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449974" y="-1122925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3"/>
                </a:lnTo>
                <a:lnTo>
                  <a:pt x="0" y="30685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898633" y="1945668"/>
            <a:ext cx="10114255" cy="6953551"/>
          </a:xfrm>
          <a:custGeom>
            <a:avLst/>
            <a:gdLst/>
            <a:ahLst/>
            <a:cxnLst/>
            <a:rect r="r" b="b" t="t" l="l"/>
            <a:pathLst>
              <a:path h="6953551" w="10114255">
                <a:moveTo>
                  <a:pt x="0" y="0"/>
                </a:moveTo>
                <a:lnTo>
                  <a:pt x="10114256" y="0"/>
                </a:lnTo>
                <a:lnTo>
                  <a:pt x="10114256" y="6953550"/>
                </a:lnTo>
                <a:lnTo>
                  <a:pt x="0" y="69535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7853" y="4078465"/>
            <a:ext cx="7010780" cy="2640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64"/>
              </a:lnSpc>
              <a:spcBef>
                <a:spcPct val="0"/>
              </a:spcBef>
            </a:pPr>
            <a:r>
              <a:rPr lang="en-US" b="true" sz="3899" spc="23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Path finding for travelling:</a:t>
            </a:r>
            <a:r>
              <a:rPr lang="en-US" sz="3899" spc="23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Finding the shortest or optimal travel paths</a:t>
            </a:r>
          </a:p>
          <a:p>
            <a:pPr algn="l" marL="0" indent="0" lvl="0">
              <a:lnSpc>
                <a:spcPts val="5264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178952" y="768378"/>
            <a:ext cx="1013475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Graph in real life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21274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412311" y="9613545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80"/>
                </a:lnTo>
                <a:lnTo>
                  <a:pt x="0" y="28635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156685" y="4177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624627" y="1240595"/>
            <a:ext cx="9141850" cy="9116975"/>
          </a:xfrm>
          <a:custGeom>
            <a:avLst/>
            <a:gdLst/>
            <a:ahLst/>
            <a:cxnLst/>
            <a:rect r="r" b="b" t="t" l="l"/>
            <a:pathLst>
              <a:path h="9116975" w="9141850">
                <a:moveTo>
                  <a:pt x="0" y="0"/>
                </a:moveTo>
                <a:lnTo>
                  <a:pt x="9141850" y="0"/>
                </a:lnTo>
                <a:lnTo>
                  <a:pt x="9141850" y="9116975"/>
                </a:lnTo>
                <a:lnTo>
                  <a:pt x="0" y="91169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04740" y="3466147"/>
            <a:ext cx="7707571" cy="3307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64"/>
              </a:lnSpc>
              <a:spcBef>
                <a:spcPct val="0"/>
              </a:spcBef>
            </a:pPr>
            <a:r>
              <a:rPr lang="en-US" b="true" sz="3899" spc="23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String databases:</a:t>
            </a:r>
            <a:r>
              <a:rPr lang="en-US" sz="3899" spc="23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Representing protein interactions or biological data using graph-based structures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94863" y="888225"/>
            <a:ext cx="1013475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Graph in real life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DAGW2rue4wU</dc:identifier>
  <dcterms:modified xsi:type="dcterms:W3CDTF">2011-08-01T06:04:30Z</dcterms:modified>
  <cp:revision>1</cp:revision>
  <dc:title>graph algorithms</dc:title>
</cp:coreProperties>
</file>